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95" r:id="rId4"/>
    <p:sldMasterId id="2147483696" r:id="rId5"/>
    <p:sldMasterId id="2147483697" r:id="rId6"/>
    <p:sldMasterId id="214748369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</p:sldIdLst>
  <p:sldSz cy="5143500" cx="9144000"/>
  <p:notesSz cx="6858000" cy="9144000"/>
  <p:embeddedFontLst>
    <p:embeddedFont>
      <p:font typeface="Helvetica Neue"/>
      <p:regular r:id="rId58"/>
      <p:bold r:id="rId59"/>
      <p:italic r:id="rId60"/>
      <p:boldItalic r:id="rId61"/>
    </p:embeddedFont>
    <p:embeddedFont>
      <p:font typeface="Source Sans Pr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EDB490D4-0C2B-4E0D-97D6-6C3EDF0E52BF}">
  <a:tblStyle styleId="{EDB490D4-0C2B-4E0D-97D6-6C3EDF0E52BF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SourceSansPro-regular.fntdata"/><Relationship Id="rId61" Type="http://schemas.openxmlformats.org/officeDocument/2006/relationships/font" Target="fonts/HelveticaNeue-boldItalic.fntdata"/><Relationship Id="rId20" Type="http://schemas.openxmlformats.org/officeDocument/2006/relationships/slide" Target="slides/slide12.xml"/><Relationship Id="rId64" Type="http://schemas.openxmlformats.org/officeDocument/2006/relationships/font" Target="fonts/SourceSansPro-italic.fntdata"/><Relationship Id="rId63" Type="http://schemas.openxmlformats.org/officeDocument/2006/relationships/font" Target="fonts/SourceSansPro-bold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65" Type="http://schemas.openxmlformats.org/officeDocument/2006/relationships/font" Target="fonts/SourceSansPro-boldItalic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HelveticaNeue-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font" Target="fonts/HelveticaNeue-bold.fntdata"/><Relationship Id="rId14" Type="http://schemas.openxmlformats.org/officeDocument/2006/relationships/slide" Target="slides/slide6.xml"/><Relationship Id="rId58" Type="http://schemas.openxmlformats.org/officeDocument/2006/relationships/font" Target="fonts/HelveticaNeue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7" name="Shape 6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1" name="Shape 6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7" name="Shape 6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5" name="Shape 6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3" name="Shape 6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1" name="Shape 6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our app, the banner’s request is less than the interstitial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banner has better impressions and click performance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benefits earned on banner than interstitial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6" name="Shape 6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1" name="Shape 7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9" name="Shape 7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3" name="Shape 7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6.png"/><Relationship Id="rId3" Type="http://schemas.openxmlformats.org/officeDocument/2006/relationships/image" Target="../media/image13.jpg"/><Relationship Id="rId4" Type="http://schemas.openxmlformats.org/officeDocument/2006/relationships/image" Target="../media/image05.png"/><Relationship Id="rId5" Type="http://schemas.openxmlformats.org/officeDocument/2006/relationships/image" Target="../media/image09.png"/><Relationship Id="rId6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1.png"/><Relationship Id="rId3" Type="http://schemas.openxmlformats.org/officeDocument/2006/relationships/image" Target="../media/image0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1.png"/><Relationship Id="rId3" Type="http://schemas.openxmlformats.org/officeDocument/2006/relationships/image" Target="../media/image0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3.png"/><Relationship Id="rId3" Type="http://schemas.openxmlformats.org/officeDocument/2006/relationships/image" Target="../media/image0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0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標題與副標題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1812725" y="0"/>
            <a:ext cx="5518548" cy="26052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1812725" y="2652116"/>
            <a:ext cx="5518548" cy="18819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Font typeface="Calibri"/>
              <a:buNone/>
              <a:defRPr sz="1700"/>
            </a:lvl1pPr>
            <a:lvl2pPr indent="0" lvl="1" marL="0" rtl="0" algn="ctr">
              <a:spcBef>
                <a:spcPts val="0"/>
              </a:spcBef>
              <a:buFont typeface="Calibri"/>
              <a:buNone/>
              <a:defRPr sz="1700"/>
            </a:lvl2pPr>
            <a:lvl3pPr indent="0" lvl="2" marL="0" rtl="0" algn="ctr">
              <a:spcBef>
                <a:spcPts val="0"/>
              </a:spcBef>
              <a:buFont typeface="Calibri"/>
              <a:buNone/>
              <a:defRPr sz="1700"/>
            </a:lvl3pPr>
            <a:lvl4pPr indent="0" lvl="3" marL="0" rtl="0" algn="ctr">
              <a:spcBef>
                <a:spcPts val="0"/>
              </a:spcBef>
              <a:buFont typeface="Calibri"/>
              <a:buNone/>
              <a:defRPr sz="1700"/>
            </a:lvl4pPr>
            <a:lvl5pPr indent="0" lvl="4" marL="0" rtl="0" algn="ctr">
              <a:spcBef>
                <a:spcPts val="0"/>
              </a:spcBef>
              <a:buFont typeface="Calibri"/>
              <a:buNone/>
              <a:defRPr sz="17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含標題的圖片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1792288" y="3600450"/>
            <a:ext cx="5486399" cy="4254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 b="1" sz="2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/>
          <p:nvPr>
            <p:ph idx="2" type="pic"/>
          </p:nvPr>
        </p:nvSpPr>
        <p:spPr>
          <a:xfrm>
            <a:off x="1792288" y="460375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Font typeface="Arial"/>
              <a:buNone/>
              <a:defRPr b="0" i="0" sz="2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Font typeface="Arial"/>
              <a:buNone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Font typeface="Arial"/>
              <a:buNone/>
              <a:defRPr b="0" i="0" sz="20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Font typeface="Arial"/>
              <a:buNone/>
              <a:defRPr b="0" i="0" sz="20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Font typeface="Arial"/>
              <a:buNone/>
              <a:defRPr b="0" i="0" sz="20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Font typeface="Arial"/>
              <a:buNone/>
              <a:defRPr b="0" i="0" sz="20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Font typeface="Arial"/>
              <a:buNone/>
              <a:defRPr b="0" i="0" sz="20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Font typeface="Arial"/>
              <a:buNone/>
              <a:defRPr b="0" i="0" sz="20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792288" y="4025900"/>
            <a:ext cx="5486399" cy="603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 sz="1400"/>
            </a:lvl1pPr>
            <a:lvl2pPr indent="0" lvl="1" marL="457200" rtl="0">
              <a:spcBef>
                <a:spcPts val="0"/>
              </a:spcBef>
              <a:buFont typeface="Calibri"/>
              <a:buNone/>
              <a:defRPr sz="1200"/>
            </a:lvl2pPr>
            <a:lvl3pPr indent="0" lvl="2" marL="914400" rtl="0">
              <a:spcBef>
                <a:spcPts val="0"/>
              </a:spcBef>
              <a:buFont typeface="Calibri"/>
              <a:buNone/>
              <a:defRPr sz="1000"/>
            </a:lvl3pPr>
            <a:lvl4pPr indent="0" lvl="3" marL="1371600" rtl="0">
              <a:spcBef>
                <a:spcPts val="0"/>
              </a:spcBef>
              <a:buFont typeface="Calibri"/>
              <a:buNone/>
              <a:defRPr sz="900"/>
            </a:lvl4pPr>
            <a:lvl5pPr indent="0" lvl="4" marL="1828800" rtl="0">
              <a:spcBef>
                <a:spcPts val="0"/>
              </a:spcBef>
              <a:buFont typeface="Calibri"/>
              <a:buNone/>
              <a:defRPr sz="900"/>
            </a:lvl5pPr>
            <a:lvl6pPr indent="0" lvl="5" marL="2286000" rtl="0">
              <a:spcBef>
                <a:spcPts val="0"/>
              </a:spcBef>
              <a:buFont typeface="Calibri"/>
              <a:buNone/>
              <a:defRPr sz="900"/>
            </a:lvl6pPr>
            <a:lvl7pPr indent="0" lvl="6" marL="2743200" rtl="0">
              <a:spcBef>
                <a:spcPts val="0"/>
              </a:spcBef>
              <a:buFont typeface="Calibri"/>
              <a:buNone/>
              <a:defRPr sz="900"/>
            </a:lvl7pPr>
            <a:lvl8pPr indent="0" lvl="7" marL="3200400" rtl="0">
              <a:spcBef>
                <a:spcPts val="0"/>
              </a:spcBef>
              <a:buFont typeface="Calibri"/>
              <a:buNone/>
              <a:defRPr sz="900"/>
            </a:lvl8pPr>
            <a:lvl9pPr indent="0" lvl="8" marL="3657600" rtl="0">
              <a:spcBef>
                <a:spcPts val="0"/>
              </a:spcBef>
              <a:buFont typeface="Calibri"/>
              <a:buNone/>
              <a:defRPr sz="900"/>
            </a:lvl9pPr>
          </a:lstStyle>
          <a:p/>
        </p:txBody>
      </p:sp>
      <p:sp>
        <p:nvSpPr>
          <p:cNvPr id="68" name="Shape 68"/>
          <p:cNvSpPr txBox="1"/>
          <p:nvPr>
            <p:ph idx="10" type="dt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標題及直排文字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 rot="5400000">
            <a:off x="2874962" y="-1217612"/>
            <a:ext cx="3394075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0" type="dt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直排標題及文字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 rot="5400000">
            <a:off x="5464174" y="1371599"/>
            <a:ext cx="43878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 rot="5400000">
            <a:off x="1273175" y="-609599"/>
            <a:ext cx="4387850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03 - Content - A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546468" y="1200150"/>
            <a:ext cx="3458918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42240" lvl="0" rtl="0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8458" lvl="1" marL="461998" rtl="0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0558" lvl="2" marL="719998" rtl="0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8060" lvl="3" marL="928000" rtl="0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42359" lvl="4" marL="1071999" rtl="0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77800" lvl="5" marL="2641600" rtl="0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77800" lvl="6" marL="3098800" rtl="0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77800" lvl="7" marL="3556000" rtl="0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77800" lvl="8" marL="4013200" rtl="0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546466" y="89388"/>
            <a:ext cx="7202794" cy="1110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3457575" y="4773380"/>
            <a:ext cx="2133599" cy="261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03 - Content - C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546466" y="0"/>
            <a:ext cx="7202794" cy="12895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3457575" y="4773380"/>
            <a:ext cx="2133599" cy="261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0" y="4668839"/>
            <a:ext cx="9142415" cy="485775"/>
          </a:xfrm>
          <a:prstGeom prst="rect">
            <a:avLst/>
          </a:prstGeom>
          <a:solidFill>
            <a:srgbClr val="58595B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8686800" y="4853832"/>
            <a:ext cx="365126" cy="15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" sz="10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  <p:sp>
        <p:nvSpPr>
          <p:cNvPr id="107" name="Shape 107"/>
          <p:cNvSpPr/>
          <p:nvPr/>
        </p:nvSpPr>
        <p:spPr>
          <a:xfrm>
            <a:off x="6567489" y="4805364"/>
            <a:ext cx="2108201" cy="2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7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© Cheetah Mobile 2015.  All rights reserved.</a:t>
            </a: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9238" y="4786312"/>
            <a:ext cx="771525" cy="27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588"/>
            <a:ext cx="10979149" cy="514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12774"/>
            <a:ext cx="6210300" cy="3519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1012" y="1022350"/>
            <a:ext cx="1509712" cy="48101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>
            <p:ph type="title"/>
          </p:nvPr>
        </p:nvSpPr>
        <p:spPr>
          <a:xfrm>
            <a:off x="405130" y="1658608"/>
            <a:ext cx="4253010" cy="133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03 - Content - C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title"/>
          </p:nvPr>
        </p:nvSpPr>
        <p:spPr>
          <a:xfrm>
            <a:off x="546466" y="89388"/>
            <a:ext cx="7202794" cy="1110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0407" y="4731782"/>
            <a:ext cx="1097280" cy="262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03 - Content - B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>
            <p:ph idx="1" type="body"/>
          </p:nvPr>
        </p:nvSpPr>
        <p:spPr>
          <a:xfrm>
            <a:off x="546468" y="1200150"/>
            <a:ext cx="7202789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0698" lvl="1" marL="461998" rtl="0">
              <a:spcBef>
                <a:spcPts val="0"/>
              </a:spcBef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62798" lvl="2" marL="719999" rtl="0">
              <a:spcBef>
                <a:spcPts val="0"/>
              </a:spcBef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L="1071999" rtl="0">
              <a:spcBef>
                <a:spcPts val="0"/>
              </a:spcBef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type="title"/>
          </p:nvPr>
        </p:nvSpPr>
        <p:spPr>
          <a:xfrm>
            <a:off x="546466" y="89388"/>
            <a:ext cx="7202794" cy="1110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0407" y="4731782"/>
            <a:ext cx="1097280" cy="262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03 - Content - B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546468" y="1200150"/>
            <a:ext cx="7202789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42240" lvl="0" rtl="0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8458" lvl="1" marL="461998" rtl="0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0558" lvl="2" marL="719998" rtl="0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8060" lvl="3" marL="928000" rtl="0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42359" lvl="4" marL="1071999" rtl="0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77800" lvl="5" marL="2641600" rtl="0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77800" lvl="6" marL="3098800" rtl="0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77800" lvl="7" marL="3556000" rtl="0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77800" lvl="8" marL="4013200" rtl="0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type="title"/>
          </p:nvPr>
        </p:nvSpPr>
        <p:spPr>
          <a:xfrm>
            <a:off x="546466" y="89388"/>
            <a:ext cx="7202794" cy="1110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3457575" y="4773380"/>
            <a:ext cx="2133599" cy="261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asic Layout with Text_Left">
    <p:bg>
      <p:bgPr>
        <a:solidFill>
          <a:srgbClr val="2F354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2171" y="4593025"/>
            <a:ext cx="863207" cy="27420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8694640" y="4974126"/>
            <a:ext cx="365126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  <p:sp>
        <p:nvSpPr>
          <p:cNvPr id="130" name="Shape 130"/>
          <p:cNvSpPr/>
          <p:nvPr/>
        </p:nvSpPr>
        <p:spPr>
          <a:xfrm>
            <a:off x="7202435" y="4929523"/>
            <a:ext cx="2108201" cy="184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© Cheetah Mobile 2015.  All rights reserved.</a:t>
            </a:r>
          </a:p>
        </p:txBody>
      </p:sp>
      <p:sp>
        <p:nvSpPr>
          <p:cNvPr id="131" name="Shape 131"/>
          <p:cNvSpPr txBox="1"/>
          <p:nvPr>
            <p:ph type="title"/>
          </p:nvPr>
        </p:nvSpPr>
        <p:spPr>
          <a:xfrm>
            <a:off x="1255817" y="779993"/>
            <a:ext cx="6839999" cy="4679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6428"/>
              </a:lnSpc>
              <a:spcBef>
                <a:spcPts val="0"/>
              </a:spcBef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720725" y="879475"/>
            <a:ext cx="1763714" cy="2994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rtl="0" algn="just">
              <a:spcBef>
                <a:spcPts val="0"/>
              </a:spcBef>
              <a:buClr>
                <a:srgbClr val="000000"/>
              </a:buClr>
              <a:buFont typeface="Arial"/>
              <a:buNone/>
              <a:defRPr sz="1400">
                <a:solidFill>
                  <a:srgbClr val="000000"/>
                </a:solidFill>
              </a:defRPr>
            </a:lvl1pPr>
            <a:lvl2pPr indent="457200" lvl="1" marL="0" rtl="0" algn="just">
              <a:spcBef>
                <a:spcPts val="0"/>
              </a:spcBef>
              <a:buClr>
                <a:srgbClr val="000000"/>
              </a:buClr>
              <a:buFont typeface="Arial"/>
              <a:buNone/>
              <a:defRPr sz="1400">
                <a:solidFill>
                  <a:srgbClr val="000000"/>
                </a:solidFill>
              </a:defRPr>
            </a:lvl2pPr>
            <a:lvl3pPr indent="914400" lvl="2" marL="0" rtl="0" algn="just">
              <a:spcBef>
                <a:spcPts val="0"/>
              </a:spcBef>
              <a:buClr>
                <a:srgbClr val="000000"/>
              </a:buClr>
              <a:buFont typeface="Arial"/>
              <a:buNone/>
              <a:defRPr sz="1400">
                <a:solidFill>
                  <a:srgbClr val="000000"/>
                </a:solidFill>
              </a:defRPr>
            </a:lvl3pPr>
            <a:lvl4pPr indent="1371600" lvl="3" marL="0" rtl="0" algn="just">
              <a:spcBef>
                <a:spcPts val="0"/>
              </a:spcBef>
              <a:buClr>
                <a:srgbClr val="000000"/>
              </a:buClr>
              <a:buFont typeface="Arial"/>
              <a:buNone/>
              <a:defRPr sz="1400">
                <a:solidFill>
                  <a:srgbClr val="000000"/>
                </a:solidFill>
              </a:defRPr>
            </a:lvl4pPr>
            <a:lvl5pPr indent="1828800" lvl="4" marL="0" rtl="0" algn="just">
              <a:spcBef>
                <a:spcPts val="0"/>
              </a:spcBef>
              <a:buClr>
                <a:srgbClr val="000000"/>
              </a:buClr>
              <a:buFont typeface="Arial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標題投影片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ctrTitle"/>
          </p:nvPr>
        </p:nvSpPr>
        <p:spPr>
          <a:xfrm>
            <a:off x="685800" y="1598612"/>
            <a:ext cx="7772400" cy="110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0" type="dt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1" type="ftr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02 - Sparate - A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>
            <p:ph type="title"/>
          </p:nvPr>
        </p:nvSpPr>
        <p:spPr>
          <a:xfrm>
            <a:off x="546466" y="0"/>
            <a:ext cx="1290148" cy="15459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 sz="4800" cap="none"/>
            </a:lvl1pPr>
            <a:lvl2pPr lvl="1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546466" y="1846385"/>
            <a:ext cx="8050457" cy="32971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rtl="0">
              <a:spcBef>
                <a:spcPts val="0"/>
              </a:spcBef>
              <a:buFont typeface="Arial"/>
              <a:buNone/>
              <a:defRPr sz="4400"/>
            </a:lvl1pPr>
            <a:lvl2pPr indent="-340698" lvl="1" marL="581998" rtl="0">
              <a:spcBef>
                <a:spcPts val="0"/>
              </a:spcBef>
              <a:defRPr sz="4400"/>
            </a:lvl2pPr>
            <a:lvl3pPr indent="-406798" lvl="2" marL="863998" rtl="0">
              <a:spcBef>
                <a:spcPts val="0"/>
              </a:spcBef>
              <a:defRPr sz="4400"/>
            </a:lvl3pPr>
            <a:lvl4pPr indent="-440299" lvl="3" marL="1088000" rtl="0">
              <a:spcBef>
                <a:spcPts val="0"/>
              </a:spcBef>
              <a:defRPr sz="4400"/>
            </a:lvl4pPr>
            <a:lvl5pPr indent="-444599" lvl="4" marL="1231999" rtl="0">
              <a:spcBef>
                <a:spcPts val="0"/>
              </a:spcBef>
              <a:defRPr sz="4400"/>
            </a:lvl5pPr>
            <a:lvl6pPr lvl="5" rtl="0">
              <a:spcBef>
                <a:spcPts val="0"/>
              </a:spcBef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0407" y="4731780"/>
            <a:ext cx="1097281" cy="26289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>
            <p:ph idx="12" type="sldNum"/>
          </p:nvPr>
        </p:nvSpPr>
        <p:spPr>
          <a:xfrm>
            <a:off x="3457575" y="4773380"/>
            <a:ext cx="2133599" cy="261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fault 0">
    <p:bg>
      <p:bgPr>
        <a:solidFill>
          <a:srgbClr val="2F354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2171" y="4593025"/>
            <a:ext cx="863207" cy="27420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8694640" y="4974126"/>
            <a:ext cx="365126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  <p:sp>
        <p:nvSpPr>
          <p:cNvPr id="142" name="Shape 142"/>
          <p:cNvSpPr/>
          <p:nvPr/>
        </p:nvSpPr>
        <p:spPr>
          <a:xfrm>
            <a:off x="7202435" y="4929523"/>
            <a:ext cx="2108201" cy="184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© Cheetah Mobile 2015.  All rights reserved.</a:t>
            </a:r>
          </a:p>
        </p:txBody>
      </p:sp>
      <p:sp>
        <p:nvSpPr>
          <p:cNvPr id="143" name="Shape 143"/>
          <p:cNvSpPr/>
          <p:nvPr/>
        </p:nvSpPr>
        <p:spPr>
          <a:xfrm>
            <a:off x="8694640" y="4974126"/>
            <a:ext cx="365126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  <p:sp>
        <p:nvSpPr>
          <p:cNvPr id="144" name="Shape 144"/>
          <p:cNvSpPr/>
          <p:nvPr/>
        </p:nvSpPr>
        <p:spPr>
          <a:xfrm>
            <a:off x="7202435" y="4929523"/>
            <a:ext cx="2108201" cy="184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© Cheetah Mobile 2015.  All rights reserved.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bg>
      <p:bgPr>
        <a:solidFill>
          <a:srgbClr val="2F354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2171" y="4593025"/>
            <a:ext cx="863207" cy="27420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8694640" y="4974126"/>
            <a:ext cx="365126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  <p:sp>
        <p:nvSpPr>
          <p:cNvPr id="148" name="Shape 148"/>
          <p:cNvSpPr/>
          <p:nvPr/>
        </p:nvSpPr>
        <p:spPr>
          <a:xfrm>
            <a:off x="7202435" y="4929523"/>
            <a:ext cx="2108201" cy="184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© Cheetah Mobile 2015.  All rights reserved.</a:t>
            </a:r>
          </a:p>
        </p:txBody>
      </p:sp>
      <p:sp>
        <p:nvSpPr>
          <p:cNvPr id="149" name="Shape 149"/>
          <p:cNvSpPr/>
          <p:nvPr/>
        </p:nvSpPr>
        <p:spPr>
          <a:xfrm>
            <a:off x="8694640" y="4974126"/>
            <a:ext cx="365126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  <p:sp>
        <p:nvSpPr>
          <p:cNvPr id="150" name="Shape 150"/>
          <p:cNvSpPr/>
          <p:nvPr/>
        </p:nvSpPr>
        <p:spPr>
          <a:xfrm>
            <a:off x="7202435" y="4929523"/>
            <a:ext cx="2108201" cy="184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© Cheetah Mobile 2015.  All rights reserved.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_Meet Our Team Page">
    <p:bg>
      <p:bgPr>
        <a:solidFill>
          <a:srgbClr val="2F354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2171" y="4593025"/>
            <a:ext cx="863207" cy="27420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/>
          <p:nvPr/>
        </p:nvSpPr>
        <p:spPr>
          <a:xfrm>
            <a:off x="8694640" y="4974126"/>
            <a:ext cx="365126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</a:p>
        </p:txBody>
      </p:sp>
      <p:sp>
        <p:nvSpPr>
          <p:cNvPr id="154" name="Shape 154"/>
          <p:cNvSpPr/>
          <p:nvPr/>
        </p:nvSpPr>
        <p:spPr>
          <a:xfrm>
            <a:off x="7202435" y="4929523"/>
            <a:ext cx="2108201" cy="184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© Cheetah Mobile 2015.  All rights reserved.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593389" y="438150"/>
            <a:ext cx="7957227" cy="419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  <a:defRPr sz="1400">
                <a:solidFill>
                  <a:srgbClr val="000000"/>
                </a:solidFill>
              </a:defRPr>
            </a:lvl1pPr>
            <a:lvl2pPr indent="0" lvl="1" marL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  <a:defRPr sz="1400">
                <a:solidFill>
                  <a:srgbClr val="000000"/>
                </a:solidFill>
              </a:defRPr>
            </a:lvl2pPr>
            <a:lvl3pPr indent="0" lvl="2" marL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  <a:defRPr sz="1400">
                <a:solidFill>
                  <a:srgbClr val="000000"/>
                </a:solidFill>
              </a:defRPr>
            </a:lvl3pPr>
            <a:lvl4pPr indent="0" lvl="3" marL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  <a:defRPr sz="1400">
                <a:solidFill>
                  <a:srgbClr val="000000"/>
                </a:solidFill>
              </a:defRPr>
            </a:lvl4pPr>
            <a:lvl5pPr indent="0" lvl="4" marL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defRPr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標題與副標題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812726" y="863947"/>
            <a:ext cx="5518499" cy="174119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lvl="0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1812726" y="2652116"/>
            <a:ext cx="5518499" cy="596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rtl="0" algn="ctr">
              <a:spcBef>
                <a:spcPts val="0"/>
              </a:spcBef>
              <a:buFont typeface="Helvetica Neue"/>
              <a:buNone/>
              <a:defRPr sz="1700"/>
            </a:lvl1pPr>
            <a:lvl2pPr indent="88900" lvl="1" marL="0" rtl="0" algn="ctr">
              <a:spcBef>
                <a:spcPts val="0"/>
              </a:spcBef>
              <a:buFont typeface="Helvetica Neue"/>
              <a:buNone/>
              <a:defRPr sz="1700"/>
            </a:lvl2pPr>
            <a:lvl3pPr indent="177800" lvl="2" marL="0" rtl="0" algn="ctr">
              <a:spcBef>
                <a:spcPts val="0"/>
              </a:spcBef>
              <a:buFont typeface="Helvetica Neue"/>
              <a:buNone/>
              <a:defRPr sz="1700"/>
            </a:lvl3pPr>
            <a:lvl4pPr indent="254000" lvl="3" marL="0" rtl="0" algn="ctr">
              <a:spcBef>
                <a:spcPts val="0"/>
              </a:spcBef>
              <a:buFont typeface="Helvetica Neue"/>
              <a:buNone/>
              <a:defRPr sz="1700"/>
            </a:lvl4pPr>
            <a:lvl5pPr indent="342900" lvl="4" marL="0" rtl="0" algn="ctr">
              <a:spcBef>
                <a:spcPts val="0"/>
              </a:spcBef>
              <a:buFont typeface="Helvetica Neue"/>
              <a:buNone/>
              <a:defRPr sz="1700"/>
            </a:lvl5pPr>
            <a:lvl6pPr lvl="5" rtl="0"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 - 上方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1645294" y="234404"/>
            <a:ext cx="5853299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lvl="0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照片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空白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0" y="4668838"/>
            <a:ext cx="9142499" cy="485699"/>
          </a:xfrm>
          <a:prstGeom prst="rect">
            <a:avLst/>
          </a:prstGeom>
          <a:solidFill>
            <a:srgbClr val="58595B"/>
          </a:solidFill>
          <a:ln>
            <a:noFill/>
          </a:ln>
        </p:spPr>
        <p:txBody>
          <a:bodyPr anchorCtr="0" anchor="ctr" bIns="45725" lIns="91425" rIns="91425" tIns="457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8686800" y="4843463"/>
            <a:ext cx="365099" cy="1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rIns="91425" tIns="457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75" name="Shape 175"/>
          <p:cNvSpPr txBox="1"/>
          <p:nvPr/>
        </p:nvSpPr>
        <p:spPr>
          <a:xfrm>
            <a:off x="6567488" y="4805363"/>
            <a:ext cx="21081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25" rIns="91425" tIns="4572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7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© Cheetah Mobile 2015.  All rights reserved.</a:t>
            </a:r>
          </a:p>
          <a:p>
            <a:pPr indent="0" lvl="0" marL="0" marR="0" rtl="0" algn="ctr">
              <a:spcBef>
                <a:spcPts val="100"/>
              </a:spcBef>
              <a:buNone/>
            </a:pPr>
            <a:r>
              <a:t/>
            </a:r>
            <a:endParaRPr b="0" i="0" sz="7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9238" y="4786312"/>
            <a:ext cx="771600" cy="27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/>
          <p:nvPr/>
        </p:nvSpPr>
        <p:spPr>
          <a:xfrm>
            <a:off x="0" y="4668838"/>
            <a:ext cx="9142499" cy="485699"/>
          </a:xfrm>
          <a:prstGeom prst="rect">
            <a:avLst/>
          </a:prstGeom>
          <a:solidFill>
            <a:srgbClr val="58595B"/>
          </a:solidFill>
          <a:ln>
            <a:noFill/>
          </a:ln>
        </p:spPr>
        <p:txBody>
          <a:bodyPr anchorCtr="0" anchor="ctr" bIns="45725" lIns="91425" rIns="91425" tIns="457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8686800" y="4843463"/>
            <a:ext cx="365099" cy="1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rIns="91425" tIns="457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79" name="Shape 179"/>
          <p:cNvSpPr txBox="1"/>
          <p:nvPr/>
        </p:nvSpPr>
        <p:spPr>
          <a:xfrm>
            <a:off x="6567488" y="4805363"/>
            <a:ext cx="21081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25" rIns="91425" tIns="4572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7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© Cheetah Mobile 2015.  All rights reserved.</a:t>
            </a:r>
          </a:p>
          <a:p>
            <a:pPr indent="0" lvl="0" marL="0" marR="0" rtl="0" algn="ctr">
              <a:spcBef>
                <a:spcPts val="100"/>
              </a:spcBef>
              <a:buNone/>
            </a:pPr>
            <a:r>
              <a:t/>
            </a:r>
            <a:endParaRPr b="0" i="0" sz="7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9238" y="4786312"/>
            <a:ext cx="771600" cy="27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照片 - 直式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1645294" y="334862"/>
            <a:ext cx="2812800" cy="210299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1645294" y="2511474"/>
            <a:ext cx="2812800" cy="21632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rtl="0" algn="ctr">
              <a:spcBef>
                <a:spcPts val="0"/>
              </a:spcBef>
              <a:buFont typeface="Helvetica Neue"/>
              <a:buNone/>
              <a:defRPr sz="1700"/>
            </a:lvl1pPr>
            <a:lvl2pPr indent="88900" lvl="1" marL="0" rtl="0" algn="ctr">
              <a:spcBef>
                <a:spcPts val="0"/>
              </a:spcBef>
              <a:buFont typeface="Helvetica Neue"/>
              <a:buNone/>
              <a:defRPr sz="1700"/>
            </a:lvl2pPr>
            <a:lvl3pPr indent="177800" lvl="2" marL="0" rtl="0" algn="ctr">
              <a:spcBef>
                <a:spcPts val="0"/>
              </a:spcBef>
              <a:buFont typeface="Helvetica Neue"/>
              <a:buNone/>
              <a:defRPr sz="1700"/>
            </a:lvl3pPr>
            <a:lvl4pPr indent="254000" lvl="3" marL="0" rtl="0" algn="ctr">
              <a:spcBef>
                <a:spcPts val="0"/>
              </a:spcBef>
              <a:buFont typeface="Helvetica Neue"/>
              <a:buNone/>
              <a:defRPr sz="1700"/>
            </a:lvl4pPr>
            <a:lvl5pPr indent="342900" lvl="4" marL="0" rtl="0" algn="ctr">
              <a:spcBef>
                <a:spcPts val="0"/>
              </a:spcBef>
              <a:buFont typeface="Helvetica Neue"/>
              <a:buNone/>
              <a:defRPr sz="1700"/>
            </a:lvl5pPr>
            <a:lvl6pPr lvl="5" rtl="0"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標題及物件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0" type="dt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1" type="ftr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項目符號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1645294" y="234404"/>
            <a:ext cx="5853299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lvl="0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1645294" y="1372939"/>
            <a:ext cx="5853299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39700" lvl="0" marL="2286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、項目符號與照片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1645294" y="234404"/>
            <a:ext cx="5853299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lvl="0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164529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77800" lvl="0" marL="177800" rtl="0">
              <a:spcBef>
                <a:spcPts val="1200"/>
              </a:spcBef>
              <a:defRPr sz="1400"/>
            </a:lvl1pPr>
            <a:lvl2pPr indent="-177800" lvl="1" marL="304800" rtl="0">
              <a:spcBef>
                <a:spcPts val="1200"/>
              </a:spcBef>
              <a:defRPr sz="1400"/>
            </a:lvl2pPr>
            <a:lvl3pPr indent="-177800" lvl="2" marL="431800" rtl="0">
              <a:spcBef>
                <a:spcPts val="1200"/>
              </a:spcBef>
              <a:defRPr sz="1400"/>
            </a:lvl3pPr>
            <a:lvl4pPr indent="-177800" lvl="3" marL="558800" rtl="0">
              <a:spcBef>
                <a:spcPts val="1200"/>
              </a:spcBef>
              <a:defRPr sz="1400"/>
            </a:lvl4pPr>
            <a:lvl5pPr indent="-165100" lvl="4" marL="685800" rtl="0">
              <a:spcBef>
                <a:spcPts val="1200"/>
              </a:spcBef>
              <a:defRPr sz="1400"/>
            </a:lvl5pPr>
            <a:lvl6pPr lvl="5" rtl="0"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項目符號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1645294" y="669726"/>
            <a:ext cx="5853299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39700" lvl="0" marL="2286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照片 - 一頁三張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照片 - 水平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812726" y="3542853"/>
            <a:ext cx="5518499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tIns="34275"/>
          <a:lstStyle>
            <a:lvl1pPr lvl="0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1812726" y="4319735"/>
            <a:ext cx="5518499" cy="596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rtl="0" algn="ctr">
              <a:spcBef>
                <a:spcPts val="0"/>
              </a:spcBef>
              <a:buFont typeface="Helvetica Neue"/>
              <a:buNone/>
              <a:defRPr sz="1700"/>
            </a:lvl1pPr>
            <a:lvl2pPr indent="88900" lvl="1" marL="0" rtl="0" algn="ctr">
              <a:spcBef>
                <a:spcPts val="0"/>
              </a:spcBef>
              <a:buFont typeface="Helvetica Neue"/>
              <a:buNone/>
              <a:defRPr sz="1700"/>
            </a:lvl2pPr>
            <a:lvl3pPr indent="177800" lvl="2" marL="0" rtl="0" algn="ctr">
              <a:spcBef>
                <a:spcPts val="0"/>
              </a:spcBef>
              <a:buFont typeface="Helvetica Neue"/>
              <a:buNone/>
              <a:defRPr sz="1700"/>
            </a:lvl3pPr>
            <a:lvl4pPr indent="254000" lvl="3" marL="0" rtl="0" algn="ctr">
              <a:spcBef>
                <a:spcPts val="0"/>
              </a:spcBef>
              <a:buFont typeface="Helvetica Neue"/>
              <a:buNone/>
              <a:defRPr sz="1700"/>
            </a:lvl4pPr>
            <a:lvl5pPr indent="342900" lvl="4" marL="0" rtl="0" algn="ctr">
              <a:spcBef>
                <a:spcPts val="0"/>
              </a:spcBef>
              <a:buFont typeface="Helvetica Neue"/>
              <a:buNone/>
              <a:defRPr sz="1700"/>
            </a:lvl5pPr>
            <a:lvl6pPr lvl="5" rtl="0"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仅标题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539750" y="208704"/>
            <a:ext cx="8147099" cy="85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defRPr/>
            </a:lvl5pPr>
            <a:lvl6pPr lvl="5" marL="444500" rtl="0" algn="l">
              <a:spcBef>
                <a:spcPts val="0"/>
              </a:spcBef>
              <a:spcAft>
                <a:spcPts val="0"/>
              </a:spcAft>
              <a:defRPr/>
            </a:lvl6pPr>
            <a:lvl7pPr lvl="6" marL="901700" rtl="0" algn="l">
              <a:spcBef>
                <a:spcPts val="0"/>
              </a:spcBef>
              <a:spcAft>
                <a:spcPts val="0"/>
              </a:spcAft>
              <a:defRPr/>
            </a:lvl7pPr>
            <a:lvl8pPr lvl="7" marL="1346200" rtl="0" algn="l">
              <a:spcBef>
                <a:spcPts val="0"/>
              </a:spcBef>
              <a:spcAft>
                <a:spcPts val="0"/>
              </a:spcAft>
              <a:defRPr/>
            </a:lvl8pPr>
            <a:lvl9pPr lvl="8" marL="179070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98" name="Shape 198"/>
          <p:cNvSpPr txBox="1"/>
          <p:nvPr>
            <p:ph idx="10" type="dt"/>
          </p:nvPr>
        </p:nvSpPr>
        <p:spPr>
          <a:xfrm>
            <a:off x="457200" y="4683744"/>
            <a:ext cx="2133599" cy="3584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SzPct val="26315"/>
              <a:buFont typeface="Arial"/>
              <a:buNone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44500" marR="0" rtl="0" algn="l">
              <a:spcBef>
                <a:spcPts val="0"/>
              </a:spcBef>
              <a:buSzPct val="26315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01700" marR="0" rtl="0" algn="l">
              <a:spcBef>
                <a:spcPts val="0"/>
              </a:spcBef>
              <a:buSzPct val="26315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46200" marR="0" rtl="0" algn="l">
              <a:spcBef>
                <a:spcPts val="0"/>
              </a:spcBef>
              <a:buSzPct val="26315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790700" marR="0" rtl="0" algn="l">
              <a:spcBef>
                <a:spcPts val="0"/>
              </a:spcBef>
              <a:buSzPct val="26315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47900" marR="0" rtl="0" algn="l">
              <a:spcBef>
                <a:spcPts val="0"/>
              </a:spcBef>
              <a:buSzPct val="26315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692400" marR="0" rtl="0" algn="l">
              <a:spcBef>
                <a:spcPts val="0"/>
              </a:spcBef>
              <a:buSzPct val="26315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149600" marR="0" rtl="0" algn="l">
              <a:spcBef>
                <a:spcPts val="0"/>
              </a:spcBef>
              <a:buSzPct val="26315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594100" marR="0" rtl="0" algn="l">
              <a:spcBef>
                <a:spcPts val="0"/>
              </a:spcBef>
              <a:buSzPct val="26315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1" type="ftr"/>
          </p:nvPr>
        </p:nvSpPr>
        <p:spPr>
          <a:xfrm>
            <a:off x="3124200" y="4683744"/>
            <a:ext cx="2895600" cy="3584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ct val="26315"/>
              <a:buFont typeface="Arial"/>
              <a:buNone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44500" marR="0" rtl="0" algn="l">
              <a:spcBef>
                <a:spcPts val="0"/>
              </a:spcBef>
              <a:buSzPct val="26315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01700" marR="0" rtl="0" algn="l">
              <a:spcBef>
                <a:spcPts val="0"/>
              </a:spcBef>
              <a:buSzPct val="26315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46200" marR="0" rtl="0" algn="l">
              <a:spcBef>
                <a:spcPts val="0"/>
              </a:spcBef>
              <a:buSzPct val="26315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790700" marR="0" rtl="0" algn="l">
              <a:spcBef>
                <a:spcPts val="0"/>
              </a:spcBef>
              <a:buSzPct val="26315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47900" marR="0" rtl="0" algn="l">
              <a:spcBef>
                <a:spcPts val="0"/>
              </a:spcBef>
              <a:buSzPct val="26315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2692400" marR="0" rtl="0" algn="l">
              <a:spcBef>
                <a:spcPts val="0"/>
              </a:spcBef>
              <a:buSzPct val="26315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3149600" marR="0" rtl="0" algn="l">
              <a:spcBef>
                <a:spcPts val="0"/>
              </a:spcBef>
              <a:buSzPct val="26315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3594100" marR="0" rtl="0" algn="l">
              <a:spcBef>
                <a:spcPts val="0"/>
              </a:spcBef>
              <a:buSzPct val="26315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6553200" y="4683744"/>
            <a:ext cx="2133599" cy="358499"/>
          </a:xfrm>
          <a:prstGeom prst="rect">
            <a:avLst/>
          </a:prstGeom>
          <a:noFill/>
          <a:ln>
            <a:noFill/>
          </a:ln>
        </p:spPr>
        <p:txBody>
          <a:bodyPr anchorCtr="0" anchor="t" bIns="89825" lIns="89825" rIns="89825" tIns="898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9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2550" lvl="1" marL="444500" marR="0" rtl="0" algn="ctr">
              <a:spcBef>
                <a:spcPts val="0"/>
              </a:spcBef>
              <a:buClr>
                <a:srgbClr val="000000"/>
              </a:buClr>
              <a:buFont typeface="Courier New"/>
              <a:buNone/>
            </a:pPr>
            <a:r>
              <a:t/>
            </a:r>
            <a:endParaRPr b="0" i="0" sz="19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95250" lvl="2" marL="901700" marR="0" rtl="0" algn="ctr">
              <a:spcBef>
                <a:spcPts val="0"/>
              </a:spcBef>
              <a:buClr>
                <a:srgbClr val="000000"/>
              </a:buClr>
              <a:buFont typeface="Noto Symbol"/>
              <a:buNone/>
            </a:pPr>
            <a:r>
              <a:t/>
            </a:r>
            <a:endParaRPr b="0" i="0" sz="19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95250" lvl="3" marL="1346200" marR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9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2550" lvl="4" marL="1790700" marR="0" rtl="0" algn="ctr">
              <a:spcBef>
                <a:spcPts val="0"/>
              </a:spcBef>
              <a:buClr>
                <a:srgbClr val="000000"/>
              </a:buClr>
              <a:buFont typeface="Courier New"/>
              <a:buNone/>
            </a:pPr>
            <a:r>
              <a:t/>
            </a:r>
            <a:endParaRPr b="0" i="0" sz="19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95250" lvl="5" marL="2247900" marR="0" rtl="0" algn="ctr">
              <a:spcBef>
                <a:spcPts val="0"/>
              </a:spcBef>
              <a:buClr>
                <a:srgbClr val="000000"/>
              </a:buClr>
              <a:buFont typeface="Noto Symbol"/>
              <a:buNone/>
            </a:pPr>
            <a:r>
              <a:t/>
            </a:r>
            <a:endParaRPr b="0" i="0" sz="19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2550" lvl="6" marL="2692400" marR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9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95250" lvl="7" marL="3149600" marR="0" rtl="0" algn="ctr">
              <a:spcBef>
                <a:spcPts val="0"/>
              </a:spcBef>
              <a:buClr>
                <a:srgbClr val="000000"/>
              </a:buClr>
              <a:buFont typeface="Courier New"/>
              <a:buNone/>
            </a:pPr>
            <a:r>
              <a:t/>
            </a:r>
            <a:endParaRPr b="0" i="0" sz="19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95250" lvl="8" marL="3594100" marR="0" rtl="0" algn="ctr">
              <a:spcBef>
                <a:spcPts val="0"/>
              </a:spcBef>
              <a:buClr>
                <a:srgbClr val="000000"/>
              </a:buClr>
              <a:buFont typeface="Noto Symbol"/>
              <a:buNone/>
            </a:pPr>
            <a:r>
              <a:t/>
            </a:r>
            <a:endParaRPr b="0" i="0" sz="19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標題及物件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1645294" y="234404"/>
            <a:ext cx="5853299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lvl="0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rtl="0" algn="ctr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1645294" y="1372939"/>
            <a:ext cx="5853299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39700" lvl="0" marL="2286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rtl="0">
              <a:spcBef>
                <a:spcPts val="1600"/>
              </a:spcBef>
              <a:buFont typeface="Helvetica Neue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750" name="Shape 750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751" name="Shape 75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754" name="Shape 75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758" name="Shape 75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區段標頭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722312" y="3305175"/>
            <a:ext cx="7772400" cy="10223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 b="1" sz="4000" cap="none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722312" y="2179638"/>
            <a:ext cx="7772400" cy="11255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0" lvl="1" marL="457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0" lvl="2" marL="914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0" lvl="3" marL="1371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0" lvl="4" marL="18288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0" lvl="5" marL="22860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0" lvl="6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0" lvl="7" marL="3200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0" lvl="8" marL="3657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62" name="Shape 762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63" name="Shape 76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766" name="Shape 76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769" name="Shape 769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70" name="Shape 77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773" name="Shape 77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6" name="Shape 776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777" name="Shape 777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778" name="Shape 778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779" name="Shape 77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782" name="Shape 78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786" name="Shape 78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兩項物件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1200150"/>
            <a:ext cx="4038599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4648200" y="1200150"/>
            <a:ext cx="4038599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比較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457200" y="1150937"/>
            <a:ext cx="4040187" cy="48101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 b="1" sz="2400"/>
            </a:lvl1pPr>
            <a:lvl2pPr indent="0" lvl="1" marL="457200" rtl="0">
              <a:spcBef>
                <a:spcPts val="0"/>
              </a:spcBef>
              <a:buFont typeface="Calibri"/>
              <a:buNone/>
              <a:defRPr b="1" sz="2000"/>
            </a:lvl2pPr>
            <a:lvl3pPr indent="0" lvl="2" marL="914400" rtl="0">
              <a:spcBef>
                <a:spcPts val="0"/>
              </a:spcBef>
              <a:buFont typeface="Calibri"/>
              <a:buNone/>
              <a:defRPr b="1" sz="1800"/>
            </a:lvl3pPr>
            <a:lvl4pPr indent="0" lvl="3" marL="1371600" rtl="0">
              <a:spcBef>
                <a:spcPts val="0"/>
              </a:spcBef>
              <a:buFont typeface="Calibri"/>
              <a:buNone/>
              <a:defRPr b="1" sz="1600"/>
            </a:lvl4pPr>
            <a:lvl5pPr indent="0" lvl="4" marL="1828800" rtl="0">
              <a:spcBef>
                <a:spcPts val="0"/>
              </a:spcBef>
              <a:buFont typeface="Calibri"/>
              <a:buNone/>
              <a:defRPr b="1" sz="1600"/>
            </a:lvl5pPr>
            <a:lvl6pPr indent="0" lvl="5" marL="2286000" rtl="0">
              <a:spcBef>
                <a:spcPts val="0"/>
              </a:spcBef>
              <a:buFont typeface="Calibri"/>
              <a:buNone/>
              <a:defRPr b="1" sz="1600"/>
            </a:lvl6pPr>
            <a:lvl7pPr indent="0" lvl="6" marL="2743200" rtl="0">
              <a:spcBef>
                <a:spcPts val="0"/>
              </a:spcBef>
              <a:buFont typeface="Calibri"/>
              <a:buNone/>
              <a:defRPr b="1" sz="1600"/>
            </a:lvl7pPr>
            <a:lvl8pPr indent="0" lvl="7" marL="3200400" rtl="0">
              <a:spcBef>
                <a:spcPts val="0"/>
              </a:spcBef>
              <a:buFont typeface="Calibri"/>
              <a:buNone/>
              <a:defRPr b="1" sz="1600"/>
            </a:lvl8pPr>
            <a:lvl9pPr indent="0" lvl="8" marL="3657600" rtl="0">
              <a:spcBef>
                <a:spcPts val="0"/>
              </a:spcBef>
              <a:buFont typeface="Calibri"/>
              <a:buNone/>
              <a:defRPr b="1" sz="1600"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57200" y="1631950"/>
            <a:ext cx="4040187" cy="2962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/>
        </p:txBody>
      </p:sp>
      <p:sp>
        <p:nvSpPr>
          <p:cNvPr id="43" name="Shape 43"/>
          <p:cNvSpPr txBox="1"/>
          <p:nvPr>
            <p:ph idx="3" type="body"/>
          </p:nvPr>
        </p:nvSpPr>
        <p:spPr>
          <a:xfrm>
            <a:off x="4645025" y="1150937"/>
            <a:ext cx="4041774" cy="48101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 b="1" sz="2400"/>
            </a:lvl1pPr>
            <a:lvl2pPr indent="0" lvl="1" marL="457200" rtl="0">
              <a:spcBef>
                <a:spcPts val="0"/>
              </a:spcBef>
              <a:buFont typeface="Calibri"/>
              <a:buNone/>
              <a:defRPr b="1" sz="2000"/>
            </a:lvl2pPr>
            <a:lvl3pPr indent="0" lvl="2" marL="914400" rtl="0">
              <a:spcBef>
                <a:spcPts val="0"/>
              </a:spcBef>
              <a:buFont typeface="Calibri"/>
              <a:buNone/>
              <a:defRPr b="1" sz="1800"/>
            </a:lvl3pPr>
            <a:lvl4pPr indent="0" lvl="3" marL="1371600" rtl="0">
              <a:spcBef>
                <a:spcPts val="0"/>
              </a:spcBef>
              <a:buFont typeface="Calibri"/>
              <a:buNone/>
              <a:defRPr b="1" sz="1600"/>
            </a:lvl4pPr>
            <a:lvl5pPr indent="0" lvl="4" marL="1828800" rtl="0">
              <a:spcBef>
                <a:spcPts val="0"/>
              </a:spcBef>
              <a:buFont typeface="Calibri"/>
              <a:buNone/>
              <a:defRPr b="1" sz="1600"/>
            </a:lvl5pPr>
            <a:lvl6pPr indent="0" lvl="5" marL="2286000" rtl="0">
              <a:spcBef>
                <a:spcPts val="0"/>
              </a:spcBef>
              <a:buFont typeface="Calibri"/>
              <a:buNone/>
              <a:defRPr b="1" sz="1600"/>
            </a:lvl6pPr>
            <a:lvl7pPr indent="0" lvl="6" marL="2743200" rtl="0">
              <a:spcBef>
                <a:spcPts val="0"/>
              </a:spcBef>
              <a:buFont typeface="Calibri"/>
              <a:buNone/>
              <a:defRPr b="1" sz="1600"/>
            </a:lvl7pPr>
            <a:lvl8pPr indent="0" lvl="7" marL="3200400" rtl="0">
              <a:spcBef>
                <a:spcPts val="0"/>
              </a:spcBef>
              <a:buFont typeface="Calibri"/>
              <a:buNone/>
              <a:defRPr b="1" sz="1600"/>
            </a:lvl8pPr>
            <a:lvl9pPr indent="0" lvl="8" marL="3657600" rtl="0">
              <a:spcBef>
                <a:spcPts val="0"/>
              </a:spcBef>
              <a:buFont typeface="Calibri"/>
              <a:buNone/>
              <a:defRPr b="1" sz="1600"/>
            </a:lvl9pPr>
          </a:lstStyle>
          <a:p/>
        </p:txBody>
      </p:sp>
      <p:sp>
        <p:nvSpPr>
          <p:cNvPr id="44" name="Shape 44"/>
          <p:cNvSpPr txBox="1"/>
          <p:nvPr>
            <p:ph idx="4" type="body"/>
          </p:nvPr>
        </p:nvSpPr>
        <p:spPr>
          <a:xfrm>
            <a:off x="4645025" y="1631950"/>
            <a:ext cx="4041774" cy="2962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/>
        </p:txBody>
      </p:sp>
      <p:sp>
        <p:nvSpPr>
          <p:cNvPr id="45" name="Shape 45"/>
          <p:cNvSpPr txBox="1"/>
          <p:nvPr>
            <p:ph idx="10" type="dt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1" type="ftr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只有標題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10" type="dt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空白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0" type="dt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1" type="ftr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含標題的內容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57200" y="204788"/>
            <a:ext cx="3008313" cy="8715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 b="1" sz="2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3575050" y="204788"/>
            <a:ext cx="5111750" cy="4389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2800"/>
            </a:lvl2pPr>
            <a:lvl3pPr lvl="2" rtl="0">
              <a:spcBef>
                <a:spcPts val="0"/>
              </a:spcBef>
              <a:defRPr sz="2400"/>
            </a:lvl3pPr>
            <a:lvl4pPr lvl="3" rtl="0">
              <a:spcBef>
                <a:spcPts val="0"/>
              </a:spcBef>
              <a:defRPr sz="2000"/>
            </a:lvl4pPr>
            <a:lvl5pPr lvl="4" rtl="0">
              <a:spcBef>
                <a:spcPts val="0"/>
              </a:spcBef>
              <a:defRPr sz="2000"/>
            </a:lvl5pPr>
            <a:lvl6pPr lvl="5" rtl="0">
              <a:spcBef>
                <a:spcPts val="0"/>
              </a:spcBef>
              <a:defRPr sz="2000"/>
            </a:lvl6pPr>
            <a:lvl7pPr lvl="6" rtl="0">
              <a:spcBef>
                <a:spcPts val="0"/>
              </a:spcBef>
              <a:defRPr sz="2000"/>
            </a:lvl7pPr>
            <a:lvl8pPr lvl="7" rtl="0">
              <a:spcBef>
                <a:spcPts val="0"/>
              </a:spcBef>
              <a:defRPr sz="2000"/>
            </a:lvl8pPr>
            <a:lvl9pPr lvl="8" rtl="0">
              <a:spcBef>
                <a:spcPts val="0"/>
              </a:spcBef>
              <a:defRPr sz="2000"/>
            </a:lvl9pPr>
          </a:lstStyle>
          <a:p/>
        </p:txBody>
      </p:sp>
      <p:sp>
        <p:nvSpPr>
          <p:cNvPr id="60" name="Shape 60"/>
          <p:cNvSpPr txBox="1"/>
          <p:nvPr>
            <p:ph idx="2" type="body"/>
          </p:nvPr>
        </p:nvSpPr>
        <p:spPr>
          <a:xfrm>
            <a:off x="457200" y="1076325"/>
            <a:ext cx="3008313" cy="351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 sz="1400"/>
            </a:lvl1pPr>
            <a:lvl2pPr indent="0" lvl="1" marL="457200" rtl="0">
              <a:spcBef>
                <a:spcPts val="0"/>
              </a:spcBef>
              <a:buFont typeface="Calibri"/>
              <a:buNone/>
              <a:defRPr sz="1200"/>
            </a:lvl2pPr>
            <a:lvl3pPr indent="0" lvl="2" marL="914400" rtl="0">
              <a:spcBef>
                <a:spcPts val="0"/>
              </a:spcBef>
              <a:buFont typeface="Calibri"/>
              <a:buNone/>
              <a:defRPr sz="1000"/>
            </a:lvl3pPr>
            <a:lvl4pPr indent="0" lvl="3" marL="1371600" rtl="0">
              <a:spcBef>
                <a:spcPts val="0"/>
              </a:spcBef>
              <a:buFont typeface="Calibri"/>
              <a:buNone/>
              <a:defRPr sz="900"/>
            </a:lvl4pPr>
            <a:lvl5pPr indent="0" lvl="4" marL="1828800" rtl="0">
              <a:spcBef>
                <a:spcPts val="0"/>
              </a:spcBef>
              <a:buFont typeface="Calibri"/>
              <a:buNone/>
              <a:defRPr sz="900"/>
            </a:lvl5pPr>
            <a:lvl6pPr indent="0" lvl="5" marL="2286000" rtl="0">
              <a:spcBef>
                <a:spcPts val="0"/>
              </a:spcBef>
              <a:buFont typeface="Calibri"/>
              <a:buNone/>
              <a:defRPr sz="900"/>
            </a:lvl6pPr>
            <a:lvl7pPr indent="0" lvl="6" marL="2743200" rtl="0">
              <a:spcBef>
                <a:spcPts val="0"/>
              </a:spcBef>
              <a:buFont typeface="Calibri"/>
              <a:buNone/>
              <a:defRPr sz="900"/>
            </a:lvl7pPr>
            <a:lvl8pPr indent="0" lvl="7" marL="3200400" rtl="0">
              <a:spcBef>
                <a:spcPts val="0"/>
              </a:spcBef>
              <a:buFont typeface="Calibri"/>
              <a:buNone/>
              <a:defRPr sz="900"/>
            </a:lvl8pPr>
            <a:lvl9pPr indent="0" lvl="8" marL="3657600" rtl="0">
              <a:spcBef>
                <a:spcPts val="0"/>
              </a:spcBef>
              <a:buFont typeface="Calibri"/>
              <a:buNone/>
              <a:defRPr sz="900"/>
            </a:lvl9pPr>
          </a:lstStyle>
          <a:p/>
        </p:txBody>
      </p:sp>
      <p:sp>
        <p:nvSpPr>
          <p:cNvPr id="61" name="Shape 61"/>
          <p:cNvSpPr txBox="1"/>
          <p:nvPr>
            <p:ph idx="10" type="dt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1" type="ftr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0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idx="1" type="body"/>
          </p:nvPr>
        </p:nvSpPr>
        <p:spPr>
          <a:xfrm>
            <a:off x="546468" y="1200150"/>
            <a:ext cx="7202789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42240" lvl="0" marL="0" marR="0" rtl="0" algn="l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b="0" i="0" sz="2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8458" lvl="1" marL="461998" marR="0" rtl="0" algn="l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b="0" i="0" sz="2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0558" lvl="2" marL="719998" marR="0" rtl="0" algn="l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b="0" i="0" sz="2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8060" lvl="3" marL="928000" marR="0" rtl="0" algn="l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b="0" i="0" sz="2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42359" lvl="4" marL="1071999" marR="0" rtl="0" algn="l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b="0" i="0" sz="2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77800" lvl="5" marL="2641600" marR="0" rtl="0" algn="l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b="0" i="0" sz="2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77800" lvl="6" marL="3098800" marR="0" rtl="0" algn="l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b="0" i="0" sz="2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77800" lvl="7" marL="3556000" marR="0" rtl="0" algn="l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b="0" i="0" sz="2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77800" lvl="8" marL="4013200" marR="0" rtl="0" algn="l">
              <a:spcBef>
                <a:spcPts val="0"/>
              </a:spcBef>
              <a:buClr>
                <a:srgbClr val="F0641E"/>
              </a:buClr>
              <a:buFont typeface="Noto Symbol"/>
              <a:buChar char="●"/>
              <a:defRPr b="0" i="0" sz="2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546466" y="89388"/>
            <a:ext cx="7202794" cy="1110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3457575" y="4773380"/>
            <a:ext cx="2133599" cy="261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rIns="45700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1645294" y="234404"/>
            <a:ext cx="5853299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0" lvl="0" marL="0" marR="0" rtl="0" algn="ctr">
              <a:spcBef>
                <a:spcPts val="0"/>
              </a:spcBef>
              <a:buSzPct val="25000"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spcBef>
                <a:spcPts val="0"/>
              </a:spcBef>
              <a:buSzPct val="25000"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spcBef>
                <a:spcPts val="0"/>
              </a:spcBef>
              <a:buSzPct val="25000"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spcBef>
                <a:spcPts val="0"/>
              </a:spcBef>
              <a:buSzPct val="25000"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spcBef>
                <a:spcPts val="0"/>
              </a:spcBef>
              <a:buSzPct val="25000"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spcBef>
                <a:spcPts val="0"/>
              </a:spcBef>
              <a:buSzPct val="25000"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spcBef>
                <a:spcPts val="0"/>
              </a:spcBef>
              <a:buSzPct val="25000"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spcBef>
                <a:spcPts val="0"/>
              </a:spcBef>
              <a:buSzPct val="25000"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spcBef>
                <a:spcPts val="0"/>
              </a:spcBef>
              <a:buSzPct val="25000"/>
              <a:defRPr b="0" i="0" sz="4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1645294" y="1372939"/>
            <a:ext cx="5853299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/>
          <a:lstStyle>
            <a:lvl1pPr indent="-139700" lvl="0" marL="228600" marR="0" rtl="0" algn="l">
              <a:spcBef>
                <a:spcPts val="1600"/>
              </a:spcBef>
              <a:buSzPct val="26315"/>
              <a:buFont typeface="Helvetica Neue"/>
              <a:buChar char="•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spcBef>
                <a:spcPts val="1600"/>
              </a:spcBef>
              <a:buSzPct val="26315"/>
              <a:buFont typeface="Helvetica Neue"/>
              <a:buChar char="•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spcBef>
                <a:spcPts val="1600"/>
              </a:spcBef>
              <a:buSzPct val="26315"/>
              <a:buFont typeface="Helvetica Neue"/>
              <a:buChar char="•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spcBef>
                <a:spcPts val="1600"/>
              </a:spcBef>
              <a:buSzPct val="26315"/>
              <a:buFont typeface="Helvetica Neue"/>
              <a:buChar char="•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spcBef>
                <a:spcPts val="1600"/>
              </a:spcBef>
              <a:buSzPct val="26315"/>
              <a:buFont typeface="Helvetica Neue"/>
              <a:buChar char="•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spcBef>
                <a:spcPts val="1600"/>
              </a:spcBef>
              <a:buSzPct val="26315"/>
              <a:buFont typeface="Helvetica Neue"/>
              <a:buChar char="•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spcBef>
                <a:spcPts val="1600"/>
              </a:spcBef>
              <a:buSzPct val="26315"/>
              <a:buFont typeface="Helvetica Neue"/>
              <a:buChar char="•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spcBef>
                <a:spcPts val="1600"/>
              </a:spcBef>
              <a:buSzPct val="26315"/>
              <a:buFont typeface="Helvetica Neue"/>
              <a:buChar char="•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spcBef>
                <a:spcPts val="1600"/>
              </a:spcBef>
              <a:buSzPct val="26315"/>
              <a:buFont typeface="Helvetica Neue"/>
              <a:buChar char="•"/>
              <a:defRPr b="0" i="0" sz="19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7" name="Shape 7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png"/><Relationship Id="rId4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30.png"/><Relationship Id="rId7" Type="http://schemas.openxmlformats.org/officeDocument/2006/relationships/image" Target="../media/image33.png"/><Relationship Id="rId8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4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7.jpg"/><Relationship Id="rId5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g"/><Relationship Id="rId4" Type="http://schemas.openxmlformats.org/officeDocument/2006/relationships/image" Target="../media/image38.jpg"/><Relationship Id="rId5" Type="http://schemas.openxmlformats.org/officeDocument/2006/relationships/image" Target="../media/image4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jpg"/><Relationship Id="rId4" Type="http://schemas.openxmlformats.org/officeDocument/2006/relationships/image" Target="../media/image4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hyperlink" Target="https://www.dropbox.com/s/ihml84ogfe7lfs4/device-2015-12-08-132955.mp4?dl=0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hyperlink" Target="https://drive.google.com/open?id=0B7k1uXNPxmkhOWJWVjZIbzg1ZW8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12.jpg"/><Relationship Id="rId5" Type="http://schemas.openxmlformats.org/officeDocument/2006/relationships/image" Target="../media/image1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65.png"/><Relationship Id="rId6" Type="http://schemas.openxmlformats.org/officeDocument/2006/relationships/image" Target="../media/image6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emarketer.com/Article/Mobile-Ad-Spend-Top-100-Billion-Worldwide-2016-51-of-Digital-Market/1012299" TargetMode="External"/><Relationship Id="rId4" Type="http://schemas.openxmlformats.org/officeDocument/2006/relationships/hyperlink" Target="http://searchsoftwarequality.techtarget.com/definition/Continuous-Software-Development" TargetMode="External"/><Relationship Id="rId5" Type="http://schemas.openxmlformats.org/officeDocument/2006/relationships/hyperlink" Target="http://docs.opencv.org/2.4/modules/stitching/doc/introduction.html" TargetMode="External"/><Relationship Id="rId6" Type="http://schemas.openxmlformats.org/officeDocument/2006/relationships/hyperlink" Target="http://tahins.blogspot.com/2012/04/android-tutorial-part-1-what-is-android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20.png"/><Relationship Id="rId5" Type="http://schemas.openxmlformats.org/officeDocument/2006/relationships/image" Target="../media/image30.png"/><Relationship Id="rId6" Type="http://schemas.openxmlformats.org/officeDocument/2006/relationships/image" Target="../media/image18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6" y="-42861"/>
            <a:ext cx="9241461" cy="519832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>
            <p:ph type="title"/>
          </p:nvPr>
        </p:nvSpPr>
        <p:spPr>
          <a:xfrm>
            <a:off x="1117704" y="997891"/>
            <a:ext cx="7012003" cy="17412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b="1" i="0" lang="en" sz="4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Redefining </a:t>
            </a:r>
          </a:p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b="1" i="0" lang="en" sz="4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Mobile Advertising</a:t>
            </a: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2803" y="61448"/>
            <a:ext cx="1891200" cy="6062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76200" y="3193250"/>
            <a:ext cx="8229600" cy="1692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5B595A"/>
                </a:solidFill>
              </a:rPr>
              <a:t> </a:t>
            </a:r>
            <a:r>
              <a:rPr lang="en" sz="2000">
                <a:solidFill>
                  <a:srgbClr val="FFFFFF"/>
                </a:solidFill>
              </a:rPr>
              <a:t>Sponsor - Cheetah Mobile</a:t>
            </a:r>
            <a:br>
              <a:rPr lang="en" sz="2000">
                <a:solidFill>
                  <a:srgbClr val="FFFFFF"/>
                </a:solidFill>
              </a:rPr>
            </a:br>
            <a:r>
              <a:rPr lang="en" sz="2000">
                <a:solidFill>
                  <a:srgbClr val="FFFFFF"/>
                </a:solidFill>
              </a:rPr>
              <a:t> Point of contact - Arthur Wu, Leslie Liang, Tyler Hayes</a:t>
            </a:r>
            <a:br>
              <a:rPr lang="en" sz="2000">
                <a:solidFill>
                  <a:srgbClr val="FFFFFF"/>
                </a:solidFill>
              </a:rPr>
            </a:br>
            <a:r>
              <a:rPr lang="en" sz="2000">
                <a:solidFill>
                  <a:srgbClr val="FFFFFF"/>
                </a:solidFill>
              </a:rPr>
              <a:t> Faculty Advisor - Patrick Tague</a:t>
            </a:r>
            <a:br>
              <a:rPr lang="en" sz="2000">
                <a:solidFill>
                  <a:srgbClr val="FFFFFF"/>
                </a:solidFill>
              </a:rPr>
            </a:br>
            <a:r>
              <a:rPr lang="en" sz="2000">
                <a:solidFill>
                  <a:srgbClr val="FFFFFF"/>
                </a:solidFill>
              </a:rPr>
              <a:t> Team - Akshay, Vinay, Xi, Kailiang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7388825" y="4531675"/>
            <a:ext cx="2123699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</a:pPr>
            <a:r>
              <a:rPr lang="en">
                <a:solidFill>
                  <a:srgbClr val="FF6600"/>
                </a:solidFill>
              </a:rPr>
              <a:t>Fall 2015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</a:pPr>
            <a:r>
              <a:rPr lang="en">
                <a:solidFill>
                  <a:srgbClr val="FF6600"/>
                </a:solidFill>
              </a:rPr>
              <a:t>INI Project Practicum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166" y="1127897"/>
            <a:ext cx="1863300" cy="330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9556" y="1428008"/>
            <a:ext cx="1484699" cy="266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/>
          <p:nvPr/>
        </p:nvSpPr>
        <p:spPr>
          <a:xfrm>
            <a:off x="296930" y="117833"/>
            <a:ext cx="9183300" cy="74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" sz="2600" u="none" cap="none" strike="noStrike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Mobile Advertising Formats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</a:t>
            </a:r>
          </a:p>
        </p:txBody>
      </p:sp>
      <p:cxnSp>
        <p:nvCxnSpPr>
          <p:cNvPr id="310" name="Shape 310"/>
          <p:cNvCxnSpPr/>
          <p:nvPr/>
        </p:nvCxnSpPr>
        <p:spPr>
          <a:xfrm rot="10800000">
            <a:off x="199429" y="153591"/>
            <a:ext cx="0" cy="674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11" name="Shape 311"/>
          <p:cNvSpPr/>
          <p:nvPr/>
        </p:nvSpPr>
        <p:spPr>
          <a:xfrm>
            <a:off x="4262919" y="3843633"/>
            <a:ext cx="4930199" cy="2281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886345" y="4443238"/>
            <a:ext cx="2147099" cy="588599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Almost everywhere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 (incentivized)</a:t>
            </a:r>
          </a:p>
        </p:txBody>
      </p:sp>
      <p:sp>
        <p:nvSpPr>
          <p:cNvPr id="313" name="Shape 313"/>
          <p:cNvSpPr/>
          <p:nvPr/>
        </p:nvSpPr>
        <p:spPr>
          <a:xfrm>
            <a:off x="3608154" y="1358482"/>
            <a:ext cx="6430199" cy="672899"/>
          </a:xfrm>
          <a:prstGeom prst="roundRect">
            <a:avLst>
              <a:gd fmla="val 16667" name="adj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3608154" y="944385"/>
            <a:ext cx="965399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Trend</a:t>
            </a:r>
          </a:p>
        </p:txBody>
      </p:sp>
      <p:sp>
        <p:nvSpPr>
          <p:cNvPr id="315" name="Shape 315"/>
          <p:cNvSpPr/>
          <p:nvPr/>
        </p:nvSpPr>
        <p:spPr>
          <a:xfrm>
            <a:off x="3797771" y="1391849"/>
            <a:ext cx="4930199" cy="550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Demand is growing</a:t>
            </a:r>
          </a:p>
        </p:txBody>
      </p:sp>
      <p:sp>
        <p:nvSpPr>
          <p:cNvPr id="316" name="Shape 316"/>
          <p:cNvSpPr/>
          <p:nvPr/>
        </p:nvSpPr>
        <p:spPr>
          <a:xfrm>
            <a:off x="3608154" y="2566891"/>
            <a:ext cx="6430199" cy="672899"/>
          </a:xfrm>
          <a:prstGeom prst="roundRect">
            <a:avLst>
              <a:gd fmla="val 16667" name="adj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3608153" y="2152793"/>
            <a:ext cx="1694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Highlight</a:t>
            </a:r>
          </a:p>
        </p:txBody>
      </p:sp>
      <p:sp>
        <p:nvSpPr>
          <p:cNvPr id="318" name="Shape 318"/>
          <p:cNvSpPr/>
          <p:nvPr/>
        </p:nvSpPr>
        <p:spPr>
          <a:xfrm>
            <a:off x="3797771" y="2627732"/>
            <a:ext cx="5981699" cy="550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Expresses more information about app/product</a:t>
            </a:r>
          </a:p>
        </p:txBody>
      </p:sp>
      <p:sp>
        <p:nvSpPr>
          <p:cNvPr id="319" name="Shape 319"/>
          <p:cNvSpPr/>
          <p:nvPr/>
        </p:nvSpPr>
        <p:spPr>
          <a:xfrm>
            <a:off x="3610350" y="3672871"/>
            <a:ext cx="5953200" cy="1285800"/>
          </a:xfrm>
          <a:prstGeom prst="roundRect">
            <a:avLst>
              <a:gd fmla="val 16667" name="adj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3765305" y="3743760"/>
            <a:ext cx="4962899" cy="109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 engagement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Interactivity of mobile touchscreens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Immersive full-screen experience   </a:t>
            </a:r>
          </a:p>
        </p:txBody>
      </p:sp>
      <p:sp>
        <p:nvSpPr>
          <p:cNvPr id="321" name="Shape 321"/>
          <p:cNvSpPr/>
          <p:nvPr/>
        </p:nvSpPr>
        <p:spPr>
          <a:xfrm>
            <a:off x="3608154" y="3272715"/>
            <a:ext cx="1694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Pros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546466" y="89388"/>
            <a:ext cx="7202699" cy="1110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Exploring Potential of Native Advertising</a:t>
            </a:r>
          </a:p>
        </p:txBody>
      </p:sp>
      <p:grpSp>
        <p:nvGrpSpPr>
          <p:cNvPr id="327" name="Shape 327"/>
          <p:cNvGrpSpPr/>
          <p:nvPr/>
        </p:nvGrpSpPr>
        <p:grpSpPr>
          <a:xfrm>
            <a:off x="405052" y="1460957"/>
            <a:ext cx="1491524" cy="3219243"/>
            <a:chOff x="552033" y="3895885"/>
            <a:chExt cx="3977399" cy="8584648"/>
          </a:xfrm>
        </p:grpSpPr>
        <p:pic>
          <p:nvPicPr>
            <p:cNvPr id="328" name="Shape 3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2033" y="3895885"/>
              <a:ext cx="3977399" cy="70499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9" name="Shape 329"/>
            <p:cNvGrpSpPr/>
            <p:nvPr/>
          </p:nvGrpSpPr>
          <p:grpSpPr>
            <a:xfrm>
              <a:off x="980350" y="4542083"/>
              <a:ext cx="3142500" cy="7938450"/>
              <a:chOff x="774583" y="-320429"/>
              <a:chExt cx="3142500" cy="7938450"/>
            </a:xfrm>
          </p:grpSpPr>
          <p:pic>
            <p:nvPicPr>
              <p:cNvPr id="330" name="Shape 330"/>
              <p:cNvPicPr preferRelativeResize="0"/>
              <p:nvPr/>
            </p:nvPicPr>
            <p:blipFill rotWithShape="1">
              <a:blip r:embed="rId4">
                <a:alphaModFix amt="50000"/>
              </a:blip>
              <a:srcRect b="0" l="0" r="0" t="0"/>
              <a:stretch/>
            </p:blipFill>
            <p:spPr>
              <a:xfrm>
                <a:off x="774583" y="-320429"/>
                <a:ext cx="3142500" cy="56309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1" name="Shape 331"/>
              <p:cNvSpPr/>
              <p:nvPr/>
            </p:nvSpPr>
            <p:spPr>
              <a:xfrm>
                <a:off x="1033729" y="6433321"/>
                <a:ext cx="2624100" cy="1184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tIns="267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0" i="0" lang="en" sz="2000" u="none" cap="none" strike="noStrike">
                    <a:solidFill>
                      <a:srgbClr val="999999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Banner</a:t>
                </a:r>
              </a:p>
            </p:txBody>
          </p:sp>
        </p:grpSp>
      </p:grpSp>
      <p:grpSp>
        <p:nvGrpSpPr>
          <p:cNvPr id="332" name="Shape 332"/>
          <p:cNvGrpSpPr/>
          <p:nvPr/>
        </p:nvGrpSpPr>
        <p:grpSpPr>
          <a:xfrm>
            <a:off x="7004663" y="1442985"/>
            <a:ext cx="1496647" cy="3267523"/>
            <a:chOff x="10189696" y="3862387"/>
            <a:chExt cx="3991059" cy="8713396"/>
          </a:xfrm>
        </p:grpSpPr>
        <p:pic>
          <p:nvPicPr>
            <p:cNvPr id="333" name="Shape 3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03356" y="3870485"/>
              <a:ext cx="3977399" cy="70499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4" name="Shape 334"/>
            <p:cNvGrpSpPr/>
            <p:nvPr/>
          </p:nvGrpSpPr>
          <p:grpSpPr>
            <a:xfrm>
              <a:off x="10189696" y="3862387"/>
              <a:ext cx="3977399" cy="8713396"/>
              <a:chOff x="0" y="0"/>
              <a:chExt cx="3977399" cy="8713396"/>
            </a:xfrm>
          </p:grpSpPr>
          <p:grpSp>
            <p:nvGrpSpPr>
              <p:cNvPr id="335" name="Shape 335"/>
              <p:cNvGrpSpPr/>
              <p:nvPr/>
            </p:nvGrpSpPr>
            <p:grpSpPr>
              <a:xfrm>
                <a:off x="0" y="0"/>
                <a:ext cx="3977399" cy="7057800"/>
                <a:chOff x="0" y="0"/>
                <a:chExt cx="3977399" cy="7057800"/>
              </a:xfrm>
            </p:grpSpPr>
            <p:pic>
              <p:nvPicPr>
                <p:cNvPr id="336" name="Shape 336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0" y="0"/>
                  <a:ext cx="3977399" cy="7057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7" name="Shape 33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34741" y="624837"/>
                  <a:ext cx="3161700" cy="5683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38" name="Shape 338"/>
              <p:cNvSpPr/>
              <p:nvPr/>
            </p:nvSpPr>
            <p:spPr>
              <a:xfrm>
                <a:off x="879742" y="7528696"/>
                <a:ext cx="2624100" cy="1184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tIns="267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1" i="0" lang="en" sz="2000" u="none" cap="none" strike="noStrike">
                    <a:solidFill>
                      <a:srgbClr val="DE6A1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Native</a:t>
                </a:r>
              </a:p>
            </p:txBody>
          </p:sp>
        </p:grpSp>
      </p:grpSp>
      <p:grpSp>
        <p:nvGrpSpPr>
          <p:cNvPr id="339" name="Shape 339"/>
          <p:cNvGrpSpPr/>
          <p:nvPr/>
        </p:nvGrpSpPr>
        <p:grpSpPr>
          <a:xfrm>
            <a:off x="1952938" y="1425238"/>
            <a:ext cx="1509957" cy="3254962"/>
            <a:chOff x="5167626" y="3895885"/>
            <a:chExt cx="4026553" cy="8679898"/>
          </a:xfrm>
        </p:grpSpPr>
        <p:pic>
          <p:nvPicPr>
            <p:cNvPr id="340" name="Shape 3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67626" y="3895885"/>
              <a:ext cx="3977399" cy="70499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1" name="Shape 341"/>
            <p:cNvGrpSpPr/>
            <p:nvPr/>
          </p:nvGrpSpPr>
          <p:grpSpPr>
            <a:xfrm>
              <a:off x="5178680" y="3925887"/>
              <a:ext cx="4015499" cy="8649897"/>
              <a:chOff x="-38100" y="63500"/>
              <a:chExt cx="4015499" cy="8649897"/>
            </a:xfrm>
          </p:grpSpPr>
          <p:grpSp>
            <p:nvGrpSpPr>
              <p:cNvPr id="342" name="Shape 342"/>
              <p:cNvGrpSpPr/>
              <p:nvPr/>
            </p:nvGrpSpPr>
            <p:grpSpPr>
              <a:xfrm>
                <a:off x="-38100" y="63500"/>
                <a:ext cx="3977399" cy="7057800"/>
                <a:chOff x="0" y="0"/>
                <a:chExt cx="3977399" cy="7057800"/>
              </a:xfrm>
            </p:grpSpPr>
            <p:pic>
              <p:nvPicPr>
                <p:cNvPr id="343" name="Shape 34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0" y="0"/>
                  <a:ext cx="3977399" cy="7057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4" name="Shape 34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407644" y="596797"/>
                  <a:ext cx="3162000" cy="5666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45" name="Shape 345"/>
              <p:cNvSpPr/>
              <p:nvPr/>
            </p:nvSpPr>
            <p:spPr>
              <a:xfrm>
                <a:off x="0" y="7528697"/>
                <a:ext cx="3977399" cy="1184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tIns="267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0" i="0" lang="en" sz="2000" u="none" cap="none" strike="noStrike">
                    <a:solidFill>
                      <a:srgbClr val="999999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Interstitial</a:t>
                </a:r>
              </a:p>
            </p:txBody>
          </p:sp>
        </p:grpSp>
      </p:grpSp>
      <p:grpSp>
        <p:nvGrpSpPr>
          <p:cNvPr id="346" name="Shape 346"/>
          <p:cNvGrpSpPr/>
          <p:nvPr/>
        </p:nvGrpSpPr>
        <p:grpSpPr>
          <a:xfrm>
            <a:off x="3598211" y="1425238"/>
            <a:ext cx="1491524" cy="3289091"/>
            <a:chOff x="17354798" y="3832382"/>
            <a:chExt cx="3977399" cy="8770909"/>
          </a:xfrm>
        </p:grpSpPr>
        <p:pic>
          <p:nvPicPr>
            <p:cNvPr id="347" name="Shape 3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354798" y="3832382"/>
              <a:ext cx="3977399" cy="70499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8" name="Shape 348"/>
            <p:cNvGrpSpPr/>
            <p:nvPr/>
          </p:nvGrpSpPr>
          <p:grpSpPr>
            <a:xfrm>
              <a:off x="17799474" y="4447949"/>
              <a:ext cx="3168900" cy="8155342"/>
              <a:chOff x="425575" y="585562"/>
              <a:chExt cx="3168900" cy="8155342"/>
            </a:xfrm>
          </p:grpSpPr>
          <p:pic>
            <p:nvPicPr>
              <p:cNvPr id="349" name="Shape 349"/>
              <p:cNvPicPr preferRelativeResize="0"/>
              <p:nvPr/>
            </p:nvPicPr>
            <p:blipFill rotWithShape="1">
              <a:blip r:embed="rId8">
                <a:alphaModFix amt="49000"/>
              </a:blip>
              <a:srcRect b="0" l="0" r="0" t="0"/>
              <a:stretch/>
            </p:blipFill>
            <p:spPr>
              <a:xfrm>
                <a:off x="425575" y="585562"/>
                <a:ext cx="3168900" cy="5696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0" name="Shape 350"/>
              <p:cNvSpPr/>
              <p:nvPr/>
            </p:nvSpPr>
            <p:spPr>
              <a:xfrm>
                <a:off x="694443" y="7524704"/>
                <a:ext cx="2693699" cy="12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tIns="267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0" i="0" lang="en" sz="2000" u="none" cap="none" strike="noStrike">
                    <a:solidFill>
                      <a:srgbClr val="999999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Video</a:t>
                </a:r>
              </a:p>
            </p:txBody>
          </p:sp>
        </p:grpSp>
      </p:grpSp>
      <p:cxnSp>
        <p:nvCxnSpPr>
          <p:cNvPr id="351" name="Shape 351"/>
          <p:cNvCxnSpPr/>
          <p:nvPr/>
        </p:nvCxnSpPr>
        <p:spPr>
          <a:xfrm>
            <a:off x="6066425" y="1306625"/>
            <a:ext cx="0" cy="3380699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166" y="1144264"/>
            <a:ext cx="1863300" cy="3302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/>
          <p:nvPr/>
        </p:nvSpPr>
        <p:spPr>
          <a:xfrm>
            <a:off x="296930" y="117833"/>
            <a:ext cx="9183300" cy="74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Native Ads</a:t>
            </a:r>
          </a:p>
        </p:txBody>
      </p:sp>
      <p:cxnSp>
        <p:nvCxnSpPr>
          <p:cNvPr id="358" name="Shape 358"/>
          <p:cNvCxnSpPr/>
          <p:nvPr/>
        </p:nvCxnSpPr>
        <p:spPr>
          <a:xfrm rot="10800000">
            <a:off x="199429" y="153591"/>
            <a:ext cx="0" cy="674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359" name="Shape 3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1299" y="1441785"/>
            <a:ext cx="1486200" cy="26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/>
          <p:nvPr/>
        </p:nvSpPr>
        <p:spPr>
          <a:xfrm>
            <a:off x="611579" y="4447222"/>
            <a:ext cx="2609100" cy="588599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Seamlessly embedded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diverse app scenarios</a:t>
            </a:r>
          </a:p>
        </p:txBody>
      </p:sp>
      <p:sp>
        <p:nvSpPr>
          <p:cNvPr id="361" name="Shape 361"/>
          <p:cNvSpPr/>
          <p:nvPr/>
        </p:nvSpPr>
        <p:spPr>
          <a:xfrm>
            <a:off x="3608154" y="1688179"/>
            <a:ext cx="6430199" cy="672899"/>
          </a:xfrm>
          <a:prstGeom prst="roundRect">
            <a:avLst>
              <a:gd fmla="val 16667" name="adj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3608154" y="1274082"/>
            <a:ext cx="965399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Trend</a:t>
            </a:r>
          </a:p>
        </p:txBody>
      </p:sp>
      <p:sp>
        <p:nvSpPr>
          <p:cNvPr id="363" name="Shape 363"/>
          <p:cNvSpPr/>
          <p:nvPr/>
        </p:nvSpPr>
        <p:spPr>
          <a:xfrm>
            <a:off x="3797771" y="1721546"/>
            <a:ext cx="5580899" cy="550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trend. Facebook is the leader of native.</a:t>
            </a:r>
          </a:p>
        </p:txBody>
      </p:sp>
      <p:sp>
        <p:nvSpPr>
          <p:cNvPr id="364" name="Shape 364"/>
          <p:cNvSpPr/>
          <p:nvPr/>
        </p:nvSpPr>
        <p:spPr>
          <a:xfrm>
            <a:off x="3608154" y="2926290"/>
            <a:ext cx="6430199" cy="1285800"/>
          </a:xfrm>
          <a:prstGeom prst="roundRect">
            <a:avLst>
              <a:gd fmla="val 16667" name="adj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3608153" y="2482490"/>
            <a:ext cx="1694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Highlight</a:t>
            </a:r>
          </a:p>
        </p:txBody>
      </p:sp>
      <p:sp>
        <p:nvSpPr>
          <p:cNvPr id="366" name="Shape 366"/>
          <p:cNvSpPr/>
          <p:nvPr/>
        </p:nvSpPr>
        <p:spPr>
          <a:xfrm>
            <a:off x="3797771" y="3232785"/>
            <a:ext cx="5095500" cy="550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-254000" lvl="0" marL="254000" marR="0" rtl="0" algn="l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Must-have elements – title, description, big picture, small icon, button.</a:t>
            </a:r>
          </a:p>
          <a:p>
            <a:pPr indent="-254000" lvl="0" marL="254000" marR="0" rtl="0" algn="l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Better performance.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296930" y="117833"/>
            <a:ext cx="9183300" cy="74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Anatomy of Native Ads</a:t>
            </a:r>
          </a:p>
        </p:txBody>
      </p:sp>
      <p:cxnSp>
        <p:nvCxnSpPr>
          <p:cNvPr id="372" name="Shape 372"/>
          <p:cNvCxnSpPr/>
          <p:nvPr/>
        </p:nvCxnSpPr>
        <p:spPr>
          <a:xfrm rot="10800000">
            <a:off x="199429" y="153591"/>
            <a:ext cx="0" cy="674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73" name="Shape 373"/>
          <p:cNvSpPr/>
          <p:nvPr/>
        </p:nvSpPr>
        <p:spPr>
          <a:xfrm>
            <a:off x="2619625" y="1301350"/>
            <a:ext cx="2314199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457200" lvl="0" marL="457200" marR="0" rtl="0" algn="l">
              <a:spcBef>
                <a:spcPts val="0"/>
              </a:spcBef>
              <a:buSzPct val="25000"/>
              <a:buNone/>
            </a:pPr>
            <a:r>
              <a:rPr lang="en" sz="2000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Small Icon</a:t>
            </a:r>
          </a:p>
        </p:txBody>
      </p:sp>
      <p:sp>
        <p:nvSpPr>
          <p:cNvPr id="374" name="Shape 374"/>
          <p:cNvSpPr/>
          <p:nvPr/>
        </p:nvSpPr>
        <p:spPr>
          <a:xfrm>
            <a:off x="2730978" y="2063390"/>
            <a:ext cx="1694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2000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Description</a:t>
            </a:r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238" y="20575"/>
            <a:ext cx="28917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/>
          <p:nvPr/>
        </p:nvSpPr>
        <p:spPr>
          <a:xfrm>
            <a:off x="5132400" y="1301350"/>
            <a:ext cx="384299" cy="346200"/>
          </a:xfrm>
          <a:prstGeom prst="rect">
            <a:avLst/>
          </a:prstGeom>
          <a:noFill/>
          <a:ln cap="flat" cmpd="sng" w="9525">
            <a:solidFill>
              <a:srgbClr val="DE6A1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5551500" y="1301350"/>
            <a:ext cx="2036700" cy="451199"/>
          </a:xfrm>
          <a:prstGeom prst="rect">
            <a:avLst/>
          </a:prstGeom>
          <a:noFill/>
          <a:ln cap="flat" cmpd="sng" w="9525">
            <a:solidFill>
              <a:srgbClr val="DE6A1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5176850" y="1797050"/>
            <a:ext cx="2652599" cy="266699"/>
          </a:xfrm>
          <a:prstGeom prst="rect">
            <a:avLst/>
          </a:prstGeom>
          <a:noFill/>
          <a:ln cap="flat" cmpd="sng" w="9525">
            <a:solidFill>
              <a:srgbClr val="DE6A1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5176850" y="2108250"/>
            <a:ext cx="2754299" cy="1549199"/>
          </a:xfrm>
          <a:prstGeom prst="rect">
            <a:avLst/>
          </a:prstGeom>
          <a:noFill/>
          <a:ln cap="flat" cmpd="sng" w="9525">
            <a:solidFill>
              <a:srgbClr val="DE6A1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5227650" y="3762450"/>
            <a:ext cx="2652599" cy="346200"/>
          </a:xfrm>
          <a:prstGeom prst="rect">
            <a:avLst/>
          </a:prstGeom>
          <a:noFill/>
          <a:ln cap="flat" cmpd="sng" w="9525">
            <a:solidFill>
              <a:srgbClr val="DE6A1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1" name="Shape 381"/>
          <p:cNvCxnSpPr>
            <a:stCxn id="373" idx="2"/>
          </p:cNvCxnSpPr>
          <p:nvPr/>
        </p:nvCxnSpPr>
        <p:spPr>
          <a:xfrm>
            <a:off x="3776724" y="1647550"/>
            <a:ext cx="1603200" cy="0"/>
          </a:xfrm>
          <a:prstGeom prst="straightConnector1">
            <a:avLst/>
          </a:prstGeom>
          <a:noFill/>
          <a:ln cap="flat" cmpd="sng" w="9525">
            <a:solidFill>
              <a:srgbClr val="DE6A1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82" name="Shape 382"/>
          <p:cNvCxnSpPr/>
          <p:nvPr/>
        </p:nvCxnSpPr>
        <p:spPr>
          <a:xfrm>
            <a:off x="1028700" y="1752550"/>
            <a:ext cx="4564199" cy="0"/>
          </a:xfrm>
          <a:prstGeom prst="straightConnector1">
            <a:avLst/>
          </a:prstGeom>
          <a:noFill/>
          <a:ln cap="flat" cmpd="sng" w="9525">
            <a:solidFill>
              <a:srgbClr val="DE6A1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83" name="Shape 383"/>
          <p:cNvSpPr/>
          <p:nvPr/>
        </p:nvSpPr>
        <p:spPr>
          <a:xfrm>
            <a:off x="960678" y="1406340"/>
            <a:ext cx="1694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2000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</a:t>
            </a:r>
          </a:p>
        </p:txBody>
      </p:sp>
      <p:cxnSp>
        <p:nvCxnSpPr>
          <p:cNvPr id="384" name="Shape 384"/>
          <p:cNvCxnSpPr/>
          <p:nvPr/>
        </p:nvCxnSpPr>
        <p:spPr>
          <a:xfrm>
            <a:off x="2806700" y="2063750"/>
            <a:ext cx="2420999" cy="0"/>
          </a:xfrm>
          <a:prstGeom prst="straightConnector1">
            <a:avLst/>
          </a:prstGeom>
          <a:noFill/>
          <a:ln cap="flat" cmpd="sng" w="9525">
            <a:solidFill>
              <a:srgbClr val="DE6A1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85" name="Shape 385"/>
          <p:cNvCxnSpPr/>
          <p:nvPr/>
        </p:nvCxnSpPr>
        <p:spPr>
          <a:xfrm>
            <a:off x="1346200" y="3657450"/>
            <a:ext cx="3951599" cy="0"/>
          </a:xfrm>
          <a:prstGeom prst="straightConnector1">
            <a:avLst/>
          </a:prstGeom>
          <a:noFill/>
          <a:ln cap="flat" cmpd="sng" w="9525">
            <a:solidFill>
              <a:srgbClr val="DE6A1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86" name="Shape 386"/>
          <p:cNvSpPr/>
          <p:nvPr/>
        </p:nvSpPr>
        <p:spPr>
          <a:xfrm>
            <a:off x="1295872" y="3311250"/>
            <a:ext cx="2596799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Big Picture or video</a:t>
            </a:r>
          </a:p>
        </p:txBody>
      </p:sp>
      <p:cxnSp>
        <p:nvCxnSpPr>
          <p:cNvPr id="387" name="Shape 387"/>
          <p:cNvCxnSpPr/>
          <p:nvPr/>
        </p:nvCxnSpPr>
        <p:spPr>
          <a:xfrm>
            <a:off x="2927350" y="4108650"/>
            <a:ext cx="2420999" cy="0"/>
          </a:xfrm>
          <a:prstGeom prst="straightConnector1">
            <a:avLst/>
          </a:prstGeom>
          <a:noFill/>
          <a:ln cap="flat" cmpd="sng" w="9525">
            <a:solidFill>
              <a:srgbClr val="DE6A1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88" name="Shape 388"/>
          <p:cNvSpPr/>
          <p:nvPr/>
        </p:nvSpPr>
        <p:spPr>
          <a:xfrm>
            <a:off x="2898528" y="4108641"/>
            <a:ext cx="1694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 to action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Shape 3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6" y="1024431"/>
            <a:ext cx="9241499" cy="2902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 txBox="1"/>
          <p:nvPr/>
        </p:nvSpPr>
        <p:spPr>
          <a:xfrm>
            <a:off x="205033" y="1240101"/>
            <a:ext cx="4640100" cy="43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b="1" lang="en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Related Work</a:t>
            </a:r>
          </a:p>
        </p:txBody>
      </p:sp>
      <p:pic>
        <p:nvPicPr>
          <p:cNvPr id="395" name="Shape 3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2064" y="4610694"/>
            <a:ext cx="953399" cy="3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x="546466" y="89388"/>
            <a:ext cx="7202699" cy="1110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Bottom Banner Ads Usage</a:t>
            </a:r>
          </a:p>
        </p:txBody>
      </p:sp>
      <p:pic>
        <p:nvPicPr>
          <p:cNvPr id="401" name="Shape 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4799" y="1296497"/>
            <a:ext cx="2118900" cy="376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5975" y="1220400"/>
            <a:ext cx="2161800" cy="38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546466" y="89388"/>
            <a:ext cx="7202699" cy="1110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Native Ads Usage</a:t>
            </a:r>
          </a:p>
        </p:txBody>
      </p:sp>
      <p:pic>
        <p:nvPicPr>
          <p:cNvPr id="408" name="Shape 4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8378" y="1123558"/>
            <a:ext cx="2663100" cy="39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420" y="1123558"/>
            <a:ext cx="2581499" cy="37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 txBox="1"/>
          <p:nvPr/>
        </p:nvSpPr>
        <p:spPr>
          <a:xfrm>
            <a:off x="4552165" y="1077275"/>
            <a:ext cx="48300" cy="25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6018378" y="3123173"/>
            <a:ext cx="2663100" cy="990900"/>
          </a:xfrm>
          <a:prstGeom prst="rect">
            <a:avLst/>
          </a:prstGeom>
          <a:noFill/>
          <a:ln cap="flat" cmpd="sng" w="76200">
            <a:solidFill>
              <a:srgbClr val="FF66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2" name="Shape 4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9497" y="1123558"/>
            <a:ext cx="2581499" cy="37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/>
          <p:nvPr/>
        </p:nvSpPr>
        <p:spPr>
          <a:xfrm>
            <a:off x="623150" y="3993137"/>
            <a:ext cx="2670300" cy="687600"/>
          </a:xfrm>
          <a:prstGeom prst="rect">
            <a:avLst/>
          </a:prstGeom>
          <a:noFill/>
          <a:ln cap="flat" cmpd="sng" w="76200">
            <a:solidFill>
              <a:srgbClr val="FF66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4683349" y="1550691"/>
            <a:ext cx="1287900" cy="1398599"/>
          </a:xfrm>
          <a:prstGeom prst="rect">
            <a:avLst/>
          </a:prstGeom>
          <a:noFill/>
          <a:ln cap="flat" cmpd="sng" w="76200">
            <a:solidFill>
              <a:srgbClr val="FF66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546466" y="89388"/>
            <a:ext cx="7202699" cy="1110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Cheetah Mobile (Clean Master / CM Security / Battery Doctor) </a:t>
            </a:r>
          </a:p>
        </p:txBody>
      </p:sp>
      <p:pic>
        <p:nvPicPr>
          <p:cNvPr id="420" name="Shape 4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700" y="1200300"/>
            <a:ext cx="2490899" cy="38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4925" y="1200300"/>
            <a:ext cx="2490899" cy="38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2249" y="1200300"/>
            <a:ext cx="2490899" cy="38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Shape 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395" y="0"/>
            <a:ext cx="28931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7970" y="0"/>
            <a:ext cx="28931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hape 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6" y="1024431"/>
            <a:ext cx="9241499" cy="2902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 txBox="1"/>
          <p:nvPr/>
        </p:nvSpPr>
        <p:spPr>
          <a:xfrm>
            <a:off x="365783" y="1909826"/>
            <a:ext cx="4640100" cy="43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b="1" lang="en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the GIF</a:t>
            </a:r>
          </a:p>
        </p:txBody>
      </p:sp>
      <p:pic>
        <p:nvPicPr>
          <p:cNvPr id="435" name="Shape 4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2064" y="4610694"/>
            <a:ext cx="953399" cy="304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 txBox="1"/>
          <p:nvPr/>
        </p:nvSpPr>
        <p:spPr>
          <a:xfrm>
            <a:off x="289583" y="1325526"/>
            <a:ext cx="4640100" cy="43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b="1" lang="en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Proposed Method -1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546475" y="1657350"/>
            <a:ext cx="7678200" cy="2698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2400">
                <a:solidFill>
                  <a:schemeClr val="dk1"/>
                </a:solidFill>
              </a:rPr>
              <a:t>Introduction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2400">
                <a:solidFill>
                  <a:schemeClr val="dk1"/>
                </a:solidFill>
              </a:rPr>
              <a:t>Motivation 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2400">
                <a:solidFill>
                  <a:schemeClr val="dk1"/>
                </a:solidFill>
              </a:rPr>
              <a:t>Related work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2400">
                <a:solidFill>
                  <a:schemeClr val="dk1"/>
                </a:solidFill>
              </a:rPr>
              <a:t>System Design &amp; Implementation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2400">
                <a:solidFill>
                  <a:schemeClr val="dk1"/>
                </a:solidFill>
              </a:rPr>
              <a:t>Demo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2400">
                <a:solidFill>
                  <a:schemeClr val="dk1"/>
                </a:solidFill>
              </a:rPr>
              <a:t>Experiments &amp; Analysis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2400">
                <a:solidFill>
                  <a:schemeClr val="dk1"/>
                </a:solidFill>
              </a:rPr>
              <a:t>Conclusion &amp; Future Work</a:t>
            </a:r>
          </a:p>
        </p:txBody>
      </p:sp>
      <p:sp>
        <p:nvSpPr>
          <p:cNvPr id="161" name="Shape 161"/>
          <p:cNvSpPr txBox="1"/>
          <p:nvPr>
            <p:ph type="title"/>
          </p:nvPr>
        </p:nvSpPr>
        <p:spPr>
          <a:xfrm>
            <a:off x="546466" y="89388"/>
            <a:ext cx="7202699" cy="1110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296927" y="121450"/>
            <a:ext cx="4398599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 Design</a:t>
            </a:r>
          </a:p>
        </p:txBody>
      </p:sp>
      <p:cxnSp>
        <p:nvCxnSpPr>
          <p:cNvPr id="442" name="Shape 442"/>
          <p:cNvCxnSpPr/>
          <p:nvPr/>
        </p:nvCxnSpPr>
        <p:spPr>
          <a:xfrm rot="10800000">
            <a:off x="199429" y="153591"/>
            <a:ext cx="0" cy="674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43" name="Shape 4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2050" y="2368974"/>
            <a:ext cx="851699" cy="150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Shape 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9450" y="2368974"/>
            <a:ext cx="851699" cy="150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6850" y="2368974"/>
            <a:ext cx="851699" cy="150929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Shape 446"/>
          <p:cNvSpPr/>
          <p:nvPr/>
        </p:nvSpPr>
        <p:spPr>
          <a:xfrm>
            <a:off x="530150" y="3028425"/>
            <a:ext cx="1326000" cy="2795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999999"/>
                </a:solidFill>
              </a:rPr>
              <a:t>What the GIF</a:t>
            </a:r>
          </a:p>
        </p:txBody>
      </p:sp>
      <p:sp>
        <p:nvSpPr>
          <p:cNvPr id="447" name="Shape 447"/>
          <p:cNvSpPr/>
          <p:nvPr/>
        </p:nvSpPr>
        <p:spPr>
          <a:xfrm>
            <a:off x="2437900" y="840000"/>
            <a:ext cx="4770300" cy="922799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Advertising Ecosystem</a:t>
            </a:r>
          </a:p>
        </p:txBody>
      </p:sp>
      <p:sp>
        <p:nvSpPr>
          <p:cNvPr id="448" name="Shape 448"/>
          <p:cNvSpPr/>
          <p:nvPr/>
        </p:nvSpPr>
        <p:spPr>
          <a:xfrm>
            <a:off x="5327175" y="1209675"/>
            <a:ext cx="1581599" cy="3629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/>
              <a:t>Facebook Audience Network</a:t>
            </a:r>
          </a:p>
        </p:txBody>
      </p:sp>
      <p:sp>
        <p:nvSpPr>
          <p:cNvPr id="449" name="Shape 449"/>
          <p:cNvSpPr/>
          <p:nvPr/>
        </p:nvSpPr>
        <p:spPr>
          <a:xfrm>
            <a:off x="2245950" y="4484475"/>
            <a:ext cx="1327499" cy="3629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/>
              <a:t>Parse</a:t>
            </a:r>
          </a:p>
        </p:txBody>
      </p:sp>
      <p:sp>
        <p:nvSpPr>
          <p:cNvPr id="450" name="Shape 450"/>
          <p:cNvSpPr/>
          <p:nvPr/>
        </p:nvSpPr>
        <p:spPr>
          <a:xfrm>
            <a:off x="4695475" y="4484475"/>
            <a:ext cx="1327499" cy="3629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/>
              <a:t>Giphy API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x="2213800" y="4804450"/>
            <a:ext cx="1939199" cy="18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B7B7B7"/>
                </a:solidFill>
              </a:rPr>
              <a:t>Acquired by Facebook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3040125" y="2106175"/>
            <a:ext cx="653699" cy="18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Feed</a:t>
            </a:r>
          </a:p>
        </p:txBody>
      </p:sp>
      <p:sp>
        <p:nvSpPr>
          <p:cNvPr id="453" name="Shape 453"/>
          <p:cNvSpPr txBox="1"/>
          <p:nvPr/>
        </p:nvSpPr>
        <p:spPr>
          <a:xfrm>
            <a:off x="4868925" y="2106175"/>
            <a:ext cx="1015499" cy="18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Create Story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6926325" y="2106175"/>
            <a:ext cx="851699" cy="18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View Story</a:t>
            </a:r>
          </a:p>
        </p:txBody>
      </p:sp>
      <p:sp>
        <p:nvSpPr>
          <p:cNvPr id="455" name="Shape 455"/>
          <p:cNvSpPr/>
          <p:nvPr/>
        </p:nvSpPr>
        <p:spPr>
          <a:xfrm>
            <a:off x="3391000" y="3538000"/>
            <a:ext cx="134700" cy="13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56" name="Shape 456"/>
          <p:cNvCxnSpPr/>
          <p:nvPr/>
        </p:nvCxnSpPr>
        <p:spPr>
          <a:xfrm>
            <a:off x="2996925" y="2779150"/>
            <a:ext cx="5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7" name="Shape 457"/>
          <p:cNvCxnSpPr/>
          <p:nvPr/>
        </p:nvCxnSpPr>
        <p:spPr>
          <a:xfrm>
            <a:off x="2996925" y="3083950"/>
            <a:ext cx="5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8" name="Shape 458"/>
          <p:cNvCxnSpPr/>
          <p:nvPr/>
        </p:nvCxnSpPr>
        <p:spPr>
          <a:xfrm>
            <a:off x="2996925" y="3388750"/>
            <a:ext cx="5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9" name="Shape 459"/>
          <p:cNvSpPr/>
          <p:nvPr/>
        </p:nvSpPr>
        <p:spPr>
          <a:xfrm>
            <a:off x="5086730" y="2613225"/>
            <a:ext cx="209699" cy="186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5391530" y="2613225"/>
            <a:ext cx="209699" cy="186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5086730" y="2841825"/>
            <a:ext cx="209699" cy="186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5391530" y="2841825"/>
            <a:ext cx="209699" cy="186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5086730" y="3070425"/>
            <a:ext cx="209699" cy="186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5391530" y="3070425"/>
            <a:ext cx="209699" cy="186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5086730" y="3299025"/>
            <a:ext cx="209699" cy="186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5391530" y="3299025"/>
            <a:ext cx="209699" cy="186599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67" name="Shape 467"/>
          <p:cNvCxnSpPr/>
          <p:nvPr/>
        </p:nvCxnSpPr>
        <p:spPr>
          <a:xfrm>
            <a:off x="7111725" y="2779150"/>
            <a:ext cx="5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8" name="Shape 468"/>
          <p:cNvCxnSpPr/>
          <p:nvPr/>
        </p:nvCxnSpPr>
        <p:spPr>
          <a:xfrm>
            <a:off x="7111725" y="3083950"/>
            <a:ext cx="5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9" name="Shape 469"/>
          <p:cNvCxnSpPr/>
          <p:nvPr/>
        </p:nvCxnSpPr>
        <p:spPr>
          <a:xfrm>
            <a:off x="7111725" y="3388750"/>
            <a:ext cx="53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70" name="Shape 470"/>
          <p:cNvSpPr/>
          <p:nvPr/>
        </p:nvSpPr>
        <p:spPr>
          <a:xfrm>
            <a:off x="7500175" y="3500050"/>
            <a:ext cx="134700" cy="155400"/>
          </a:xfrm>
          <a:prstGeom prst="star6">
            <a:avLst>
              <a:gd fmla="val 28868" name="adj"/>
              <a:gd fmla="val 115470" name="h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1" name="Shape 471"/>
          <p:cNvCxnSpPr>
            <a:stCxn id="449" idx="0"/>
          </p:cNvCxnSpPr>
          <p:nvPr/>
        </p:nvCxnSpPr>
        <p:spPr>
          <a:xfrm flipH="1" rot="10800000">
            <a:off x="2909699" y="3370275"/>
            <a:ext cx="284400" cy="1114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472" name="Shape 472"/>
          <p:cNvCxnSpPr>
            <a:stCxn id="450" idx="0"/>
            <a:endCxn id="465" idx="2"/>
          </p:cNvCxnSpPr>
          <p:nvPr/>
        </p:nvCxnSpPr>
        <p:spPr>
          <a:xfrm rot="10800000">
            <a:off x="5191524" y="3485475"/>
            <a:ext cx="167700" cy="999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473" name="Shape 473"/>
          <p:cNvCxnSpPr>
            <a:endCxn id="448" idx="2"/>
          </p:cNvCxnSpPr>
          <p:nvPr/>
        </p:nvCxnSpPr>
        <p:spPr>
          <a:xfrm flipH="1" rot="10800000">
            <a:off x="3581174" y="1572674"/>
            <a:ext cx="2536800" cy="11433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474" name="Shape 474"/>
          <p:cNvCxnSpPr/>
          <p:nvPr/>
        </p:nvCxnSpPr>
        <p:spPr>
          <a:xfrm flipH="1" rot="10800000">
            <a:off x="3649650" y="2715975"/>
            <a:ext cx="1401899" cy="1949999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475" name="Shape 475"/>
          <p:cNvSpPr/>
          <p:nvPr/>
        </p:nvSpPr>
        <p:spPr>
          <a:xfrm>
            <a:off x="417150" y="4484475"/>
            <a:ext cx="1327499" cy="3629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/>
              <a:t>GifFeed Server</a:t>
            </a:r>
          </a:p>
        </p:txBody>
      </p:sp>
      <p:cxnSp>
        <p:nvCxnSpPr>
          <p:cNvPr id="476" name="Shape 476"/>
          <p:cNvCxnSpPr>
            <a:stCxn id="475" idx="3"/>
            <a:endCxn id="449" idx="1"/>
          </p:cNvCxnSpPr>
          <p:nvPr/>
        </p:nvCxnSpPr>
        <p:spPr>
          <a:xfrm>
            <a:off x="1744649" y="4665975"/>
            <a:ext cx="501300" cy="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477" name="Shape 477"/>
          <p:cNvCxnSpPr>
            <a:stCxn id="445" idx="1"/>
            <a:endCxn id="448" idx="2"/>
          </p:cNvCxnSpPr>
          <p:nvPr/>
        </p:nvCxnSpPr>
        <p:spPr>
          <a:xfrm rot="10800000">
            <a:off x="6118050" y="1572624"/>
            <a:ext cx="838800" cy="1551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478" name="Shape 478"/>
          <p:cNvCxnSpPr>
            <a:stCxn id="449" idx="3"/>
            <a:endCxn id="445" idx="1"/>
          </p:cNvCxnSpPr>
          <p:nvPr/>
        </p:nvCxnSpPr>
        <p:spPr>
          <a:xfrm flipH="1" rot="10800000">
            <a:off x="3573449" y="3123675"/>
            <a:ext cx="3383399" cy="15423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479" name="Shape 479"/>
          <p:cNvSpPr txBox="1"/>
          <p:nvPr/>
        </p:nvSpPr>
        <p:spPr>
          <a:xfrm>
            <a:off x="2700000" y="3937425"/>
            <a:ext cx="209699" cy="18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9900"/>
                </a:solidFill>
              </a:rPr>
              <a:t>2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1890450" y="4349075"/>
            <a:ext cx="209699" cy="18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9900"/>
                </a:solidFill>
              </a:rPr>
              <a:t>3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2100150" y="2897337"/>
            <a:ext cx="209699" cy="18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9900"/>
                </a:solidFill>
              </a:rPr>
              <a:t>1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5359225" y="4107475"/>
            <a:ext cx="209699" cy="18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9900"/>
                </a:solidFill>
              </a:rPr>
              <a:t>6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3669675" y="4138875"/>
            <a:ext cx="209699" cy="18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9900"/>
                </a:solidFill>
              </a:rPr>
              <a:t>7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6293450" y="3332050"/>
            <a:ext cx="209699" cy="18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9900"/>
                </a:solidFill>
              </a:rPr>
              <a:t>8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6022975" y="2188000"/>
            <a:ext cx="209699" cy="18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9900"/>
                </a:solidFill>
              </a:rPr>
              <a:t>9</a:t>
            </a:r>
          </a:p>
        </p:txBody>
      </p:sp>
      <p:sp>
        <p:nvSpPr>
          <p:cNvPr id="486" name="Shape 486"/>
          <p:cNvSpPr/>
          <p:nvPr/>
        </p:nvSpPr>
        <p:spPr>
          <a:xfrm>
            <a:off x="417150" y="2106175"/>
            <a:ext cx="7619700" cy="189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</p:txBody>
      </p:sp>
      <p:cxnSp>
        <p:nvCxnSpPr>
          <p:cNvPr id="487" name="Shape 487"/>
          <p:cNvCxnSpPr/>
          <p:nvPr/>
        </p:nvCxnSpPr>
        <p:spPr>
          <a:xfrm>
            <a:off x="1838675" y="3184650"/>
            <a:ext cx="1041000" cy="144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488" name="Shape 488"/>
          <p:cNvSpPr txBox="1"/>
          <p:nvPr/>
        </p:nvSpPr>
        <p:spPr>
          <a:xfrm>
            <a:off x="4575750" y="1805887"/>
            <a:ext cx="209699" cy="18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9900"/>
                </a:solidFill>
              </a:rPr>
              <a:t>4</a:t>
            </a:r>
          </a:p>
        </p:txBody>
      </p:sp>
      <p:sp>
        <p:nvSpPr>
          <p:cNvPr id="489" name="Shape 489"/>
          <p:cNvSpPr/>
          <p:nvPr/>
        </p:nvSpPr>
        <p:spPr>
          <a:xfrm>
            <a:off x="2736375" y="1209675"/>
            <a:ext cx="1327499" cy="3629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/>
              <a:t>Yahoo Flurry Network</a:t>
            </a:r>
          </a:p>
        </p:txBody>
      </p:sp>
      <p:cxnSp>
        <p:nvCxnSpPr>
          <p:cNvPr id="490" name="Shape 490"/>
          <p:cNvCxnSpPr/>
          <p:nvPr/>
        </p:nvCxnSpPr>
        <p:spPr>
          <a:xfrm flipH="1" rot="10800000">
            <a:off x="3098400" y="1574262"/>
            <a:ext cx="723299" cy="11484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491" name="Shape 491"/>
          <p:cNvSpPr txBox="1"/>
          <p:nvPr/>
        </p:nvSpPr>
        <p:spPr>
          <a:xfrm>
            <a:off x="3337730" y="1817892"/>
            <a:ext cx="209699" cy="18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9900"/>
                </a:solidFill>
              </a:rPr>
              <a:t>5</a:t>
            </a:r>
          </a:p>
        </p:txBody>
      </p:sp>
      <p:cxnSp>
        <p:nvCxnSpPr>
          <p:cNvPr id="492" name="Shape 492"/>
          <p:cNvCxnSpPr/>
          <p:nvPr/>
        </p:nvCxnSpPr>
        <p:spPr>
          <a:xfrm>
            <a:off x="3881650" y="1634375"/>
            <a:ext cx="1201799" cy="2007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lg" w="lg" type="triangl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/>
        </p:nvSpPr>
        <p:spPr>
          <a:xfrm>
            <a:off x="296927" y="121450"/>
            <a:ext cx="4398599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Development Process</a:t>
            </a:r>
          </a:p>
        </p:txBody>
      </p:sp>
      <p:cxnSp>
        <p:nvCxnSpPr>
          <p:cNvPr id="498" name="Shape 498"/>
          <p:cNvCxnSpPr/>
          <p:nvPr/>
        </p:nvCxnSpPr>
        <p:spPr>
          <a:xfrm rot="10800000">
            <a:off x="199429" y="153591"/>
            <a:ext cx="0" cy="674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99" name="Shape 499"/>
          <p:cNvSpPr/>
          <p:nvPr/>
        </p:nvSpPr>
        <p:spPr>
          <a:xfrm>
            <a:off x="404325" y="853950"/>
            <a:ext cx="6253199" cy="11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-355600" lvl="0" marL="457200" marR="0" rtl="0">
              <a:spcBef>
                <a:spcPts val="0"/>
              </a:spcBef>
              <a:buSzPct val="100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2 week sprints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Helvetica Neue"/>
              <a:buChar char="●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Continuous software development process</a:t>
            </a:r>
            <a:r>
              <a:rPr lang="en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[2]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Growing user subset with each build</a:t>
            </a:r>
          </a:p>
        </p:txBody>
      </p:sp>
      <p:grpSp>
        <p:nvGrpSpPr>
          <p:cNvPr id="500" name="Shape 500"/>
          <p:cNvGrpSpPr/>
          <p:nvPr/>
        </p:nvGrpSpPr>
        <p:grpSpPr>
          <a:xfrm>
            <a:off x="4222850" y="1930325"/>
            <a:ext cx="2861999" cy="2768399"/>
            <a:chOff x="5289650" y="1777925"/>
            <a:chExt cx="2861999" cy="2768399"/>
          </a:xfrm>
        </p:grpSpPr>
        <p:sp>
          <p:nvSpPr>
            <p:cNvPr id="501" name="Shape 501"/>
            <p:cNvSpPr/>
            <p:nvPr/>
          </p:nvSpPr>
          <p:spPr>
            <a:xfrm>
              <a:off x="6243650" y="1777925"/>
              <a:ext cx="953999" cy="922799"/>
            </a:xfrm>
            <a:prstGeom prst="ellipse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FFFFFF"/>
                  </a:solidFill>
                </a:rPr>
                <a:t>Build</a:t>
              </a:r>
            </a:p>
          </p:txBody>
        </p:sp>
        <p:sp>
          <p:nvSpPr>
            <p:cNvPr id="502" name="Shape 502"/>
            <p:cNvSpPr/>
            <p:nvPr/>
          </p:nvSpPr>
          <p:spPr>
            <a:xfrm>
              <a:off x="7197650" y="2700725"/>
              <a:ext cx="953999" cy="92279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FFFFFF"/>
                  </a:solidFill>
                </a:rPr>
                <a:t>Deploy</a:t>
              </a:r>
            </a:p>
          </p:txBody>
        </p:sp>
        <p:sp>
          <p:nvSpPr>
            <p:cNvPr id="503" name="Shape 503"/>
            <p:cNvSpPr/>
            <p:nvPr/>
          </p:nvSpPr>
          <p:spPr>
            <a:xfrm>
              <a:off x="6243650" y="3623525"/>
              <a:ext cx="953999" cy="922799"/>
            </a:xfrm>
            <a:prstGeom prst="ellipse">
              <a:avLst/>
            </a:prstGeom>
            <a:solidFill>
              <a:srgbClr val="CC00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FFFFFF"/>
                  </a:solidFill>
                </a:rPr>
                <a:t>Test</a:t>
              </a:r>
            </a:p>
          </p:txBody>
        </p:sp>
        <p:sp>
          <p:nvSpPr>
            <p:cNvPr id="504" name="Shape 504"/>
            <p:cNvSpPr/>
            <p:nvPr/>
          </p:nvSpPr>
          <p:spPr>
            <a:xfrm>
              <a:off x="5289650" y="2700725"/>
              <a:ext cx="953999" cy="922799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en" sz="1000">
                  <a:solidFill>
                    <a:srgbClr val="FFFFFF"/>
                  </a:solidFill>
                </a:rPr>
                <a:t>Release</a:t>
              </a:r>
            </a:p>
          </p:txBody>
        </p:sp>
        <p:sp>
          <p:nvSpPr>
            <p:cNvPr id="505" name="Shape 505"/>
            <p:cNvSpPr/>
            <p:nvPr/>
          </p:nvSpPr>
          <p:spPr>
            <a:xfrm rot="2810252">
              <a:off x="7053944" y="2591523"/>
              <a:ext cx="310933" cy="21775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 rot="8473677">
              <a:off x="7053977" y="3532007"/>
              <a:ext cx="310911" cy="21786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 rot="-7773469">
              <a:off x="6017430" y="3556262"/>
              <a:ext cx="310902" cy="21798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 rot="-2594437">
              <a:off x="6017436" y="2515277"/>
              <a:ext cx="310920" cy="21795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Shape 509"/>
          <p:cNvSpPr/>
          <p:nvPr/>
        </p:nvSpPr>
        <p:spPr>
          <a:xfrm>
            <a:off x="-545600" y="2102525"/>
            <a:ext cx="2982599" cy="739500"/>
          </a:xfrm>
          <a:prstGeom prst="roundRect">
            <a:avLst>
              <a:gd fmla="val 16667" name="adj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279800" y="2204850"/>
            <a:ext cx="2906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 build released.</a:t>
            </a:r>
          </a:p>
        </p:txBody>
      </p:sp>
      <p:sp>
        <p:nvSpPr>
          <p:cNvPr id="511" name="Shape 511"/>
          <p:cNvSpPr/>
          <p:nvPr/>
        </p:nvSpPr>
        <p:spPr>
          <a:xfrm>
            <a:off x="-406000" y="3092550"/>
            <a:ext cx="4294799" cy="781199"/>
          </a:xfrm>
          <a:prstGeom prst="roundRect">
            <a:avLst>
              <a:gd fmla="val 16667" name="adj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220725" y="3050500"/>
            <a:ext cx="35547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Last build deployed 4 days back.</a:t>
            </a:r>
          </a:p>
        </p:txBody>
      </p:sp>
      <p:sp>
        <p:nvSpPr>
          <p:cNvPr id="513" name="Shape 513"/>
          <p:cNvSpPr/>
          <p:nvPr/>
        </p:nvSpPr>
        <p:spPr>
          <a:xfrm>
            <a:off x="-406000" y="4083150"/>
            <a:ext cx="4294799" cy="781199"/>
          </a:xfrm>
          <a:prstGeom prst="roundRect">
            <a:avLst>
              <a:gd fmla="val 16667" name="adj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" name="Shape 514"/>
          <p:cNvSpPr/>
          <p:nvPr/>
        </p:nvSpPr>
        <p:spPr>
          <a:xfrm>
            <a:off x="220725" y="4117300"/>
            <a:ext cx="35547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rounds of Live Play Testing</a:t>
            </a:r>
          </a:p>
        </p:txBody>
      </p:sp>
      <p:sp>
        <p:nvSpPr>
          <p:cNvPr id="515" name="Shape 515"/>
          <p:cNvSpPr txBox="1"/>
          <p:nvPr/>
        </p:nvSpPr>
        <p:spPr>
          <a:xfrm>
            <a:off x="2692300" y="1674325"/>
            <a:ext cx="7715399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Shape 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6" y="1024431"/>
            <a:ext cx="9241499" cy="290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/>
          <p:nvPr/>
        </p:nvSpPr>
        <p:spPr>
          <a:xfrm>
            <a:off x="225758" y="1658051"/>
            <a:ext cx="4640100" cy="43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b="1" lang="en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Demo!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b="1" lang="en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the GIF</a:t>
            </a:r>
          </a:p>
        </p:txBody>
      </p:sp>
      <p:pic>
        <p:nvPicPr>
          <p:cNvPr id="522" name="Shape 5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2064" y="4610694"/>
            <a:ext cx="953399" cy="304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 txBox="1"/>
          <p:nvPr/>
        </p:nvSpPr>
        <p:spPr>
          <a:xfrm>
            <a:off x="425175" y="2737675"/>
            <a:ext cx="7259099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https://www.dropbox.com/s/ihml84ogfe7lfs4/device-2015-12-08-132955.mp4?dl=0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Shape 5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6" y="1024431"/>
            <a:ext cx="9241499" cy="290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 txBox="1"/>
          <p:nvPr/>
        </p:nvSpPr>
        <p:spPr>
          <a:xfrm>
            <a:off x="225758" y="1658051"/>
            <a:ext cx="4640100" cy="43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b="1" lang="en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 &amp; Analysis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b="1" lang="en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the GIF</a:t>
            </a:r>
          </a:p>
        </p:txBody>
      </p:sp>
      <p:pic>
        <p:nvPicPr>
          <p:cNvPr id="530" name="Shape 5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2064" y="4610694"/>
            <a:ext cx="953399" cy="3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/>
        </p:nvSpPr>
        <p:spPr>
          <a:xfrm>
            <a:off x="296930" y="117833"/>
            <a:ext cx="9183300" cy="74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 Timeline</a:t>
            </a:r>
          </a:p>
        </p:txBody>
      </p:sp>
      <p:cxnSp>
        <p:nvCxnSpPr>
          <p:cNvPr id="536" name="Shape 536"/>
          <p:cNvCxnSpPr/>
          <p:nvPr/>
        </p:nvCxnSpPr>
        <p:spPr>
          <a:xfrm rot="10800000">
            <a:off x="199429" y="153591"/>
            <a:ext cx="0" cy="674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37" name="Shape 537"/>
          <p:cNvSpPr txBox="1"/>
          <p:nvPr/>
        </p:nvSpPr>
        <p:spPr>
          <a:xfrm>
            <a:off x="365025" y="785475"/>
            <a:ext cx="8417700" cy="3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00" y="1051200"/>
            <a:ext cx="8200699" cy="34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3" name="Shape 543"/>
          <p:cNvCxnSpPr/>
          <p:nvPr/>
        </p:nvCxnSpPr>
        <p:spPr>
          <a:xfrm flipH="1" rot="10800000">
            <a:off x="174125" y="153650"/>
            <a:ext cx="25199" cy="716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44" name="Shape 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25" y="1481725"/>
            <a:ext cx="4658024" cy="310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275" y="1416250"/>
            <a:ext cx="5019824" cy="334654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Shape 546"/>
          <p:cNvSpPr/>
          <p:nvPr/>
        </p:nvSpPr>
        <p:spPr>
          <a:xfrm>
            <a:off x="296925" y="117824"/>
            <a:ext cx="91833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 &amp; Results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Live Play Testing Feedback</a:t>
            </a:r>
          </a:p>
        </p:txBody>
      </p:sp>
      <p:sp>
        <p:nvSpPr>
          <p:cNvPr id="547" name="Shape 547"/>
          <p:cNvSpPr txBox="1"/>
          <p:nvPr/>
        </p:nvSpPr>
        <p:spPr>
          <a:xfrm>
            <a:off x="8050125" y="2571750"/>
            <a:ext cx="656399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6600"/>
                </a:solidFill>
              </a:rPr>
              <a:t>60%</a:t>
            </a:r>
          </a:p>
        </p:txBody>
      </p:sp>
      <p:sp>
        <p:nvSpPr>
          <p:cNvPr id="548" name="Shape 548"/>
          <p:cNvSpPr txBox="1"/>
          <p:nvPr/>
        </p:nvSpPr>
        <p:spPr>
          <a:xfrm>
            <a:off x="5845100" y="2108000"/>
            <a:ext cx="656399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6600"/>
                </a:solidFill>
              </a:rPr>
              <a:t>10%</a:t>
            </a:r>
          </a:p>
        </p:txBody>
      </p:sp>
      <p:sp>
        <p:nvSpPr>
          <p:cNvPr id="549" name="Shape 549"/>
          <p:cNvSpPr txBox="1"/>
          <p:nvPr/>
        </p:nvSpPr>
        <p:spPr>
          <a:xfrm>
            <a:off x="5376275" y="3393875"/>
            <a:ext cx="656399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6600"/>
                </a:solidFill>
              </a:rPr>
              <a:t>30%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Shape 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0" y="1566575"/>
            <a:ext cx="4439725" cy="282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Shape 5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725" y="1691131"/>
            <a:ext cx="4771701" cy="269096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Shape 556"/>
          <p:cNvSpPr/>
          <p:nvPr/>
        </p:nvSpPr>
        <p:spPr>
          <a:xfrm>
            <a:off x="296925" y="117824"/>
            <a:ext cx="91833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 &amp; Results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Facebook Ads Performance Analysis</a:t>
            </a:r>
          </a:p>
        </p:txBody>
      </p:sp>
      <p:cxnSp>
        <p:nvCxnSpPr>
          <p:cNvPr id="557" name="Shape 557"/>
          <p:cNvCxnSpPr/>
          <p:nvPr/>
        </p:nvCxnSpPr>
        <p:spPr>
          <a:xfrm flipH="1" rot="10800000">
            <a:off x="174125" y="153650"/>
            <a:ext cx="25199" cy="716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58" name="Shape 558"/>
          <p:cNvSpPr/>
          <p:nvPr/>
        </p:nvSpPr>
        <p:spPr>
          <a:xfrm>
            <a:off x="197643" y="1227796"/>
            <a:ext cx="2281799" cy="33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Banner Requests</a:t>
            </a:r>
          </a:p>
        </p:txBody>
      </p:sp>
      <p:sp>
        <p:nvSpPr>
          <p:cNvPr id="559" name="Shape 559"/>
          <p:cNvSpPr/>
          <p:nvPr/>
        </p:nvSpPr>
        <p:spPr>
          <a:xfrm>
            <a:off x="4845843" y="1227796"/>
            <a:ext cx="2281799" cy="33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Native Requests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/>
        </p:nvSpPr>
        <p:spPr>
          <a:xfrm>
            <a:off x="296925" y="117824"/>
            <a:ext cx="91833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 &amp; Results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Facebook Ads Performance Analysis</a:t>
            </a:r>
          </a:p>
        </p:txBody>
      </p:sp>
      <p:cxnSp>
        <p:nvCxnSpPr>
          <p:cNvPr id="565" name="Shape 565"/>
          <p:cNvCxnSpPr/>
          <p:nvPr/>
        </p:nvCxnSpPr>
        <p:spPr>
          <a:xfrm flipH="1" rot="10800000">
            <a:off x="174125" y="153650"/>
            <a:ext cx="25199" cy="716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566" name="Shape 5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25" y="1744975"/>
            <a:ext cx="4416599" cy="230194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Shape 567"/>
          <p:cNvSpPr/>
          <p:nvPr/>
        </p:nvSpPr>
        <p:spPr>
          <a:xfrm>
            <a:off x="197643" y="1227796"/>
            <a:ext cx="2281799" cy="33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Banner Impressions</a:t>
            </a:r>
          </a:p>
        </p:txBody>
      </p:sp>
      <p:pic>
        <p:nvPicPr>
          <p:cNvPr id="568" name="Shape 5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000" y="1701875"/>
            <a:ext cx="4178156" cy="230194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Shape 569"/>
          <p:cNvSpPr/>
          <p:nvPr/>
        </p:nvSpPr>
        <p:spPr>
          <a:xfrm>
            <a:off x="4845843" y="1227796"/>
            <a:ext cx="2281799" cy="33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Native Impressions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/>
        </p:nvSpPr>
        <p:spPr>
          <a:xfrm>
            <a:off x="296925" y="117824"/>
            <a:ext cx="91833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 &amp; Results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Facebook Ads Performance Analysis</a:t>
            </a:r>
          </a:p>
        </p:txBody>
      </p:sp>
      <p:cxnSp>
        <p:nvCxnSpPr>
          <p:cNvPr id="575" name="Shape 575"/>
          <p:cNvCxnSpPr/>
          <p:nvPr/>
        </p:nvCxnSpPr>
        <p:spPr>
          <a:xfrm flipH="1" rot="10800000">
            <a:off x="174125" y="153650"/>
            <a:ext cx="25199" cy="716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76" name="Shape 576"/>
          <p:cNvSpPr/>
          <p:nvPr/>
        </p:nvSpPr>
        <p:spPr>
          <a:xfrm>
            <a:off x="197643" y="1151596"/>
            <a:ext cx="2281799" cy="33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Banner Clicks</a:t>
            </a:r>
          </a:p>
        </p:txBody>
      </p:sp>
      <p:pic>
        <p:nvPicPr>
          <p:cNvPr id="577" name="Shape 5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25" y="1543150"/>
            <a:ext cx="4117501" cy="24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Shape 5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575" y="1557100"/>
            <a:ext cx="4373273" cy="25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/>
          <p:nvPr/>
        </p:nvSpPr>
        <p:spPr>
          <a:xfrm>
            <a:off x="4617243" y="1151596"/>
            <a:ext cx="2281799" cy="33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Native Clicks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Shape 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50" y="1738012"/>
            <a:ext cx="5017049" cy="227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450" y="1710325"/>
            <a:ext cx="3745998" cy="2482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Shape 586"/>
          <p:cNvSpPr/>
          <p:nvPr/>
        </p:nvSpPr>
        <p:spPr>
          <a:xfrm>
            <a:off x="296925" y="117824"/>
            <a:ext cx="91833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 &amp; Results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Yahoo Ads Performance Analysis</a:t>
            </a:r>
          </a:p>
        </p:txBody>
      </p:sp>
      <p:cxnSp>
        <p:nvCxnSpPr>
          <p:cNvPr id="587" name="Shape 587"/>
          <p:cNvCxnSpPr/>
          <p:nvPr/>
        </p:nvCxnSpPr>
        <p:spPr>
          <a:xfrm flipH="1" rot="10800000">
            <a:off x="174125" y="153650"/>
            <a:ext cx="25199" cy="716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88" name="Shape 588"/>
          <p:cNvSpPr txBox="1"/>
          <p:nvPr/>
        </p:nvSpPr>
        <p:spPr>
          <a:xfrm>
            <a:off x="220725" y="1096812"/>
            <a:ext cx="4138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Snapshot of performance</a:t>
            </a:r>
          </a:p>
        </p:txBody>
      </p:sp>
      <p:sp>
        <p:nvSpPr>
          <p:cNvPr id="589" name="Shape 589"/>
          <p:cNvSpPr txBox="1"/>
          <p:nvPr/>
        </p:nvSpPr>
        <p:spPr>
          <a:xfrm>
            <a:off x="5719475" y="1143700"/>
            <a:ext cx="3226199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Top Personas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392300" y="4336650"/>
            <a:ext cx="70992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Top Personas: Social Influencers, Geeks, Bookworms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6" y="1024431"/>
            <a:ext cx="9241499" cy="2902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205033" y="1240101"/>
            <a:ext cx="4640100" cy="43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b="1" lang="en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2064" y="4610694"/>
            <a:ext cx="953399" cy="3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5" name="Shape 595"/>
          <p:cNvGraphicFramePr/>
          <p:nvPr/>
        </p:nvGraphicFramePr>
        <p:xfrm>
          <a:off x="610950" y="137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{EDB490D4-0C2B-4E0D-97D6-6C3EDF0E52BF}</a:tableStyleId>
              </a:tblPr>
              <a:tblGrid>
                <a:gridCol w="2640700"/>
                <a:gridCol w="2640700"/>
                <a:gridCol w="2640700"/>
              </a:tblGrid>
              <a:tr h="4419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Ad Placements &amp; Formats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Expected Outcome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Actual Outcome</a:t>
                      </a:r>
                    </a:p>
                  </a:txBody>
                  <a:tcPr marT="91425" marB="91425" marR="91425" marL="91425"/>
                </a:tc>
              </a:tr>
              <a:tr h="741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Banner ad on top of the home screen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Intrusive experience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Intrusive experience</a:t>
                      </a:r>
                    </a:p>
                  </a:txBody>
                  <a:tcPr marT="91425" marB="91425" marR="91425" marL="91425"/>
                </a:tc>
              </a:tr>
              <a:tr h="7411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Bottom banner ads on the GIF screen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Neglected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Actually viewed by users</a:t>
                      </a:r>
                    </a:p>
                  </a:txBody>
                  <a:tcPr marT="91425" marB="91425" marR="91425" marL="91425"/>
                </a:tc>
              </a:tr>
              <a:tr h="7411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Native ad as part of each story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Great in-stream experience.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Users get fooled by the blended experience.</a:t>
                      </a:r>
                    </a:p>
                  </a:txBody>
                  <a:tcPr marT="91425" marB="91425" marR="91425" marL="91425"/>
                </a:tc>
              </a:tr>
              <a:tr h="7411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Native &amp; video ads as part of the stories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seamlessness &amp; continuity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As expected.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96" name="Shape 596"/>
          <p:cNvCxnSpPr/>
          <p:nvPr/>
        </p:nvCxnSpPr>
        <p:spPr>
          <a:xfrm rot="10800000">
            <a:off x="199429" y="153591"/>
            <a:ext cx="0" cy="674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97" name="Shape 597"/>
          <p:cNvSpPr/>
          <p:nvPr/>
        </p:nvSpPr>
        <p:spPr>
          <a:xfrm>
            <a:off x="296925" y="117824"/>
            <a:ext cx="91833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 &amp; Results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Advertising formats feedback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/>
        </p:nvSpPr>
        <p:spPr>
          <a:xfrm>
            <a:off x="365025" y="785475"/>
            <a:ext cx="8417700" cy="3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Clear Identification of sponsored native content in-stream.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Relevancy of Native ads.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Optimize quantity &amp; position of ads in-stream.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Seamless prefetching of advertising content.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Keeping the creation process Ad-free.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03" name="Shape 603"/>
          <p:cNvCxnSpPr/>
          <p:nvPr/>
        </p:nvCxnSpPr>
        <p:spPr>
          <a:xfrm rot="10800000">
            <a:off x="199429" y="153591"/>
            <a:ext cx="0" cy="674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04" name="Shape 604"/>
          <p:cNvSpPr/>
          <p:nvPr/>
        </p:nvSpPr>
        <p:spPr>
          <a:xfrm>
            <a:off x="296925" y="117824"/>
            <a:ext cx="91833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 &amp; Results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Feedback based improvements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Shape 6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6" y="1024431"/>
            <a:ext cx="9241499" cy="2902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Shape 610"/>
          <p:cNvSpPr txBox="1"/>
          <p:nvPr/>
        </p:nvSpPr>
        <p:spPr>
          <a:xfrm>
            <a:off x="289583" y="2126526"/>
            <a:ext cx="4640100" cy="43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b="1" lang="en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PicKick</a:t>
            </a:r>
          </a:p>
        </p:txBody>
      </p:sp>
      <p:pic>
        <p:nvPicPr>
          <p:cNvPr id="611" name="Shape 6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2064" y="4610694"/>
            <a:ext cx="953399" cy="304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 txBox="1"/>
          <p:nvPr/>
        </p:nvSpPr>
        <p:spPr>
          <a:xfrm>
            <a:off x="289583" y="1325526"/>
            <a:ext cx="4640100" cy="43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b="1" lang="en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Proposed Method -2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 standalone="yes"?>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<p:cSld><p:spTree><p:nvGrpSpPr><p:cNvPr id="616" name="Shape 616"/><p:cNvGrpSpPr/><p:nvPr/></p:nvGrpSpPr><p:grpSpPr><a:xfrm><a:off x="0" y="0"/><a:ext cx="0" cy="0"/><a:chOff x="0" y="0"/><a:chExt cx="0" cy="0"/></a:xfrm></p:grpSpPr><p:sp><p:nvSpPr><p:cNvPr id="617" name="Shape 617"/><p:cNvSpPr/><p:nvPr/></p:nvSpPr><p:spPr><a:xfrm><a:off x="296930" y="121443"/><a:ext cx="9183300" cy="739500"/></a:xfrm><a:prstGeom prst="rect"><a:avLst/></a:prstGeom><a:noFill/><a:ln><a:noFill/></a:ln></p:spPr><p:txBody><a:bodyPr anchorCtr="0" anchor="ctr" bIns="26775" lIns="26775" rIns="26775" tIns="26775"><a:noAutofit/></a:bodyPr><a:lstStyle/><a:p><a:pPr indent="0" lvl="0" marL="0" marR="0" rtl="0" algn="l"><a:spcBef><a:spcPts val="0"/></a:spcBef><a:buSzPct val="25000"/><a:buNone/></a:pPr><a:r><a:rPr b="1" lang="en" sz="2600"><a:solidFill><a:srgbClr val="DE6A10"/></a:solidFill><a:latin typeface="Helvetica Neue"/><a:ea typeface="Helvetica Neue"/><a:cs typeface="Helvetica Neue"/><a:sym typeface="Helvetica Neue"/></a:rPr><a:t>System Design and Implementation</a:t></a:r></a:p></p:txBody></p:sp><p:cxnSp><p:nvCxnSpPr><p:cNvPr id="618" name="Shape 618"/><p:cNvCxnSpPr/><p:nvPr/></p:nvCxnSpPr><p:spPr><a:xfrm rot="10800000"><a:off x="199429" y="153591"/><a:ext cx="0" cy="674999"/></a:xfrm><a:prstGeom prst="straightConnector1"><a:avLst/></a:prstGeom><a:noFill/><a:ln cap="flat" cmpd="sng" w="63500"><a:solidFill><a:srgbClr val="DE6A10"/></a:solidFill><a:prstDash val="solid"/><a:miter/><a:headEnd len="med" w="med" type="none"/><a:tailEnd len="med" w="med" type="none"/></a:ln></p:spPr></p:cxnSp><p:sp><p:nvSpPr><p:cNvPr id="619" name="Shape 619"/><p:cNvSpPr txBox="1"/><p:nvPr/></p:nvSpPr><p:spPr><a:xfrm><a:off x="365025" y="785475"/><a:ext cx="8417700" cy="3948900"/></a:xfrm><a:prstGeom prst="rect"><a:avLst/></a:prstGeom><a:noFill/><a:ln><a:noFill/></a:ln></p:spPr><p:txBody><a:bodyPr anchorCtr="0" anchor="t" bIns="91425" lIns="91425" rIns="91425" tIns="91425"><a:noAutofit/></a:bodyPr><a:lstStyle/><a:p><a:pPr indent="-342900" lvl="0" marL="457200" marR="0" rtl="0" algn="l"><a:lnSpc><a:spcPct val="100000"/></a:lnSpc><a:spcBef><a:spcPts val="0"/></a:spcBef><a:spcAft><a:spcPts val="0"/></a:spcAft><a:buSzPct val="100000"/><a:buFont typeface="Helvetica Neue"/><a:buAutoNum type="arabicPeriod"/></a:pPr><a:r><a:rPr b="1" lang="en" sz="1800"><a:latin typeface="Helvetica Neue"/><a:ea typeface="Helvetica Neue"/><a:cs typeface="Helvetica Neue"/><a:sym typeface="Helvetica Neue"/></a:rPr><a:t>Feature Design</a:t></a:r></a:p><a:p><a:pPr indent="-342900" lvl="1" marL="914400" marR="0" rtl="0" algn="l"><a:lnSpc><a:spcPct val="100000"/></a:lnSpc><a:spcBef><a:spcPts val="0"/></a:spcBef><a:spcAft><a:spcPts val="0"/></a:spcAft><a:buSzPct val="100000"/><a:buFont typeface="Helvetica Neue"/><a:buAutoNum type="alphaLcPeriod"/></a:pPr><a:r><a:rPr b="1" lang="en" sz="1800"><a:latin typeface="Helvetica Neue"/><a:ea typeface="Helvetica Neue"/><a:cs typeface="Helvetica Neue"/><a:sym typeface="Helvetica Neue"/></a:rPr><a:t>Photo Taking/Editing/Gallery</a:t></a:r></a:p><a:p><a:pPr indent="-342900" lvl="1" marL="914400" marR="0" rtl="0" algn="l"><a:lnSpc><a:spcPct val="100000"/></a:lnSpc><a:spcBef><a:spcPts val="0"/></a:spcBef><a:spcAft><a:spcPts val="0"/></a:spcAft><a:buSzPct val="100000"/><a:buFont typeface="Helvetica Neue"/><a:buAutoNum type="alphaLcPeriod"/></a:pPr><a:r><a:rPr b="1" lang="en" sz="1800"><a:latin typeface="Helvetica Neue"/><a:ea typeface="Helvetica Neue"/><a:cs typeface="Helvetica Neue"/><a:sym typeface="Helvetica Neue"/></a:rPr><a:t>Photo Categorization(Location/Time/Map)</a:t></a:r></a:p><a:p><a:pPr indent="-342900" lvl="1" marL="914400" marR="0" rtl="0" algn="l"><a:lnSpc><a:spcPct val="100000"/></a:lnSpc><a:spcBef><a:spcPts val="0"/></a:spcBef><a:spcAft><a:spcPts val="0"/></a:spcAft><a:buSzPct val="100000"/><a:buFont typeface="Helvetica Neue"/><a:buAutoNum type="alphaLcPeriod"/></a:pPr><a:r><a:rPr b="1" lang="en" sz="1800"><a:latin typeface="Helvetica Neue"/><a:ea typeface="Helvetica Neue"/><a:cs typeface="Helvetica Neue"/><a:sym typeface="Helvetica Neue"/></a:rPr><a:t>Photo Synthesization(Panorama)</a:t></a:r><a:r><a:rPr lang="en" sz="700"><a:solidFill><a:schemeClr val="dk1"/></a:solidFill><a:latin typeface="Helvetica Neue"/><a:ea typeface="Helvetica Neue"/><a:cs typeface="Helvetica Neue"/><a:sym typeface="Helvetica Neue"/></a:rPr><a:t>[3]</a:t></a:r></a:p><a:p><a:pPr indent="0" lvl="0" marL="457200" marR="0" rtl="0" algn="l"><a:lnSpc><a:spcPct val="100000"/></a:lnSpc><a:spcBef><a:spcPts val="0"/></a:spcBef><a:spcAft><a:spcPts val="0"/></a:spcAft><a:buNone/></a:pPr><a:r><a:t></a:t></a:r><a:endParaRPr b="1" sz="1800"><a:latin typeface="Helvetica Neue"/><a:ea typeface="Helvetica Neue"/><a:cs typeface="Helvetica Neue"/><a:sym typeface="Helvetica Neue"/></a:endParaRPr></a:p><a:p><a:pPr indent="0" lvl="0" marL="457200" marR="0" rtl="0" algn="l"><a:lnSpc><a:spcPct val="100000"/></a:lnSpc><a:spcBef><a:spcPts val="0"/></a:spcBef><a:spcAft><a:spcPts val="0"/></a:spcAft><a:buNone/></a:pPr><a:r><a:t></a:t></a:r><a:endParaRPr b="1" sz="1800"><a:latin typeface="Helvetica Neue"/><a:ea typeface="Helvetica Neue"/><a:cs typeface="Helvetica Neue"/><a:sym typeface="Helvetica Neue"/></a:endParaRPr></a:p><a:p><a:pPr indent="-342900" lvl="0" marL="457200" marR="0" rtl="0" algn="l"><a:lnSpc><a:spcPct val="100000"/></a:lnSpc><a:spcBef><a:spcPts val="0"/></a:spcBef><a:spcAft><a:spcPts val="0"/></a:spcAft><a:buSzPct val="100000"/><a:buFont typeface="Helvetica Neue"/><a:buAutoNum type="arabicPeriod"/></a:pPr><a:r><a:rPr b="1" lang="en" sz="1800"><a:latin typeface="Helvetica Neue"/><a:ea typeface="Helvetica Neue"/><a:cs typeface="Helvetica Neue"/><a:sym typeface="Helvetica Neue"/></a:rPr><a:t>Ads </a:t></a:r></a:p></p:txBody></p:sp><p:pic><p:nvPicPr><p:cNvPr id="620" name="Shape 620"/><p:cNvPicPr preferRelativeResize="0"/><p:nvPr/></p:nvPicPr><p:blipFill><a:blip r:embed="rId3"><a:alphaModFix/></a:blip><a:stretch><a:fillRect/></a:stretch></p:blipFill><p:spPr><a:xfrm><a:off x="807037" y="2035425"/><a:ext cx="7352974" cy="3030423"/></a:xfrm><a:prstGeom prst="rect"><a:avLst/></a:prstGeom><a:noFill/><a:ln><a:noFill/></a:ln></p:spPr></p:pic></p:spTree></p:cSld><p:clrMapOvr><a:masterClrMapping/></p:clrMapOvr><p:transition spd="slow"><p:cut/></p:transition></p:sld>
</file>

<file path=ppt/slides/slide34.xml><?xml version="1.0" encoding="UTF-8" standalone="yes"?>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<p:cSld><p:spTree><p:nvGrpSpPr><p:cNvPr id="624" name="Shape 624"/><p:cNvGrpSpPr/><p:nvPr/></p:nvGrpSpPr><p:grpSpPr><a:xfrm><a:off x="0" y="0"/><a:ext cx="0" cy="0"/><a:chOff x="0" y="0"/><a:chExt cx="0" cy="0"/></a:xfrm></p:grpSpPr><p:sp><p:nvSpPr><p:cNvPr id="625" name="Shape 625"/><p:cNvSpPr/><p:nvPr/></p:nvSpPr><p:spPr><a:xfrm><a:off x="296930" y="121443"/><a:ext cx="9183300" cy="739500"/></a:xfrm><a:prstGeom prst="rect"><a:avLst/></a:prstGeom><a:noFill/><a:ln><a:noFill/></a:ln></p:spPr><p:txBody><a:bodyPr anchorCtr="0" anchor="ctr" bIns="26775" lIns="26775" rIns="26775" tIns="26775"><a:noAutofit/></a:bodyPr><a:lstStyle/><a:p><a:pPr indent="0" lvl="0" marL="0" marR="0" rtl="0" algn="l"><a:spcBef><a:spcPts val="0"/></a:spcBef><a:buSzPct val="25000"/><a:buNone/></a:pPr><a:r><a:rPr b="1" lang="en" sz="2600"><a:solidFill><a:srgbClr val="DE6A10"/></a:solidFill><a:latin typeface="Helvetica Neue"/><a:ea typeface="Helvetica Neue"/><a:cs typeface="Helvetica Neue"/><a:sym typeface="Helvetica Neue"/></a:rPr><a:t>System Design and </a:t></a:r><a:r><a:rPr b="1" lang="en" sz="2600"><a:solidFill><a:schemeClr val="accent4"/></a:solidFill><a:latin typeface="Helvetica Neue"/><a:ea typeface="Helvetica Neue"/><a:cs typeface="Helvetica Neue"/><a:sym typeface="Helvetica Neue"/></a:rPr><a:t>Implementation</a:t></a:r></a:p></p:txBody></p:sp><p:cxnSp><p:nvCxnSpPr><p:cNvPr id="626" name="Shape 626"/><p:cNvCxnSpPr/><p:nvPr/></p:nvCxnSpPr><p:spPr><a:xfrm rot="10800000"><a:off x="199429" y="153591"/><a:ext cx="0" cy="674999"/></a:xfrm><a:prstGeom prst="straightConnector1"><a:avLst/></a:prstGeom><a:noFill/><a:ln cap="flat" cmpd="sng" w="63500"><a:solidFill><a:srgbClr val="DE6A10"/></a:solidFill><a:prstDash val="solid"/><a:miter/><a:headEnd len="med" w="med" type="none"/><a:tailEnd len="med" w="med" type="none"/></a:ln></p:spPr></p:cxnSp><p:sp><p:nvSpPr><p:cNvPr id="627" name="Shape 627"/><p:cNvSpPr txBox="1"/><p:nvPr/></p:nvSpPr><p:spPr><a:xfrm><a:off x="365025" y="785475"/><a:ext cx="8417700" cy="3948900"/></a:xfrm><a:prstGeom prst="rect"><a:avLst/></a:prstGeom><a:noFill/><a:ln><a:noFill/></a:ln></p:spPr><p:txBody><a:bodyPr anchorCtr="0" anchor="t" bIns="91425" lIns="91425" rIns="91425" tIns="91425"><a:noAutofit/></a:bodyPr><a:lstStyle/><a:p><a:pPr lvl="0" marR="0" rtl="0" algn="l"><a:lnSpc><a:spcPct val="100000"/></a:lnSpc><a:spcBef><a:spcPts val="0"/></a:spcBef><a:spcAft><a:spcPts val="0"/></a:spcAft><a:buNone/></a:pPr><a:r><a:rPr b="1" lang="en" sz="1800"><a:latin typeface="Helvetica Neue"/><a:ea typeface="Helvetica Neue"/><a:cs typeface="Helvetica Neue"/><a:sym typeface="Helvetica Neue"/></a:rPr><a:t>2.   Module Design</a:t></a:r></a:p><a:p><a:pPr indent="-342900" lvl="1" marL="914400" marR="0" rtl="0" algn="l"><a:lnSpc><a:spcPct val="100000"/></a:lnSpc><a:spcBef><a:spcPts val="0"/></a:spcBef><a:spcAft><a:spcPts val="0"/></a:spcAft><a:buSzPct val="100000"/><a:buFont typeface="Helvetica Neue"/><a:buAutoNum type="alphaLcPeriod"/></a:pPr><a:r><a:rPr b="1" lang="en" sz="1800"><a:latin typeface="Helvetica Neue"/><a:ea typeface="Helvetica Neue"/><a:cs typeface="Helvetica Neue"/><a:sym typeface="Helvetica Neue"/></a:rPr><a:t>UI/UX</a:t></a:r></a:p><a:p><a:pPr indent="-342900" lvl="1" marL="914400" marR="0" rtl="0" algn="l"><a:lnSpc><a:spcPct val="100000"/></a:lnSpc><a:spcBef><a:spcPts val="0"/></a:spcBef><a:spcAft><a:spcPts val="0"/></a:spcAft><a:buSzPct val="100000"/><a:buFont typeface="Helvetica Neue"/><a:buAutoNum type="alphaLcPeriod"/></a:pPr><a:r><a:rPr b="1" lang="en" sz="1800"><a:latin typeface="Helvetica Neue"/><a:ea typeface="Helvetica Neue"/><a:cs typeface="Helvetica Neue"/><a:sym typeface="Helvetica Neue"/></a:rPr><a:t>NDK-JNI-Feature API(OpenCV)</a:t></a:r><a:r><a:rPr lang="en" sz="700"><a:solidFill><a:schemeClr val="dk1"/></a:solidFill><a:latin typeface="Helvetica Neue"/><a:ea typeface="Helvetica Neue"/><a:cs typeface="Helvetica Neue"/><a:sym typeface="Helvetica Neue"/></a:rPr><a:t>[4]</a:t></a:r></a:p><a:p><a:pPr indent="-342900" lvl="1" marL="914400" rtl="0"><a:spcBef><a:spcPts val="0"/></a:spcBef><a:buSzPct val="100000"/><a:buFont typeface="Helvetica Neue"/><a:buAutoNum type="alphaLcPeriod"/></a:pPr><a:r><a:rPr b="1" lang="en" sz="1800"><a:solidFill><a:schemeClr val="dk1"/></a:solidFill><a:latin typeface="Helvetica Neue"/><a:ea typeface="Helvetica Neue"/><a:cs typeface="Helvetica Neue"/><a:sym typeface="Helvetica Neue"/></a:rPr><a:t>Ads SDK</a:t></a:r></a:p><a:p><a:pPr indent="-342900" lvl="1" marL="914400" rtl="0"><a:spcBef><a:spcPts val="0"/></a:spcBef><a:buSzPct val="100000"/><a:buFont typeface="Helvetica Neue"/><a:buAutoNum type="alphaLcPeriod"/></a:pPr><a:r><a:rPr b="1" lang="en" sz="1800"><a:solidFill><a:schemeClr val="dk1"/></a:solidFill><a:latin typeface="Helvetica Neue"/><a:ea typeface="Helvetica Neue"/><a:cs typeface="Helvetica Neue"/><a:sym typeface="Helvetica Neue"/></a:rPr><a:t>Google Map</a:t></a:r></a:p><a:p><a:pPr indent="0" lvl="0" marL="457200" rtl="0"><a:spcBef><a:spcPts val="0"/></a:spcBef><a:buNone/></a:pPr><a:r><a:t></a:t></a:r><a:endParaRPr b="1" sz="1800"><a:solidFill><a:schemeClr val="dk1"/></a:solidFill><a:latin typeface="Helvetica Neue"/><a:ea typeface="Helvetica Neue"/><a:cs typeface="Helvetica Neue"/><a:sym typeface="Helvetica Neue"/></a:endParaRPr></a:p><a:p><a:pPr indent="0" lvl="0" marL="457200" rtl="0"><a:spcBef><a:spcPts val="0"/></a:spcBef><a:buNone/></a:pPr><a:r><a:t></a:t></a:r><a:endParaRPr b="1" sz="1800"><a:solidFill><a:schemeClr val="dk1"/></a:solidFill><a:latin typeface="Helvetica Neue"/><a:ea typeface="Helvetica Neue"/><a:cs typeface="Helvetica Neue"/><a:sym typeface="Helvetica Neue"/></a:endParaRPr></a:p><a:p><a:pPr indent="0" lvl="0" marL="457200" marR="0" rtl="0" algn="l"><a:lnSpc><a:spcPct val="100000"/></a:lnSpc><a:spcBef><a:spcPts val="0"/></a:spcBef><a:spcAft><a:spcPts val="0"/></a:spcAft><a:buNone/></a:pPr><a:r><a:t></a:t></a:r><a:endParaRPr b="1" sz="1800"><a:latin typeface="Helvetica Neue"/><a:ea typeface="Helvetica Neue"/><a:cs typeface="Helvetica Neue"/><a:sym typeface="Helvetica Neue"/></a:endParaRPr></a:p><a:p><a:pPr indent="-342900" lvl="0" marL="457200" marR="0" rtl="0" algn="l"><a:lnSpc><a:spcPct val="100000"/></a:lnSpc><a:spcBef><a:spcPts val="0"/></a:spcBef><a:spcAft><a:spcPts val="0"/></a:spcAft><a:buSzPct val="100000"/><a:buFont typeface="Helvetica Neue"/><a:buAutoNum type="arabicPeriod"/></a:pPr><a:r><a:rPr b="1" lang="en" sz="1800"><a:latin typeface="Helvetica Neue"/><a:ea typeface="Helvetica Neue"/><a:cs typeface="Helvetica Neue"/><a:sym typeface="Helvetica Neue"/></a:rPr><a:t>Ads </a:t></a:r></a:p></p:txBody></p:sp><p:pic><p:nvPicPr><p:cNvPr id="628" name="Shape 628"/><p:cNvPicPr preferRelativeResize="0"/><p:nvPr/></p:nvPicPr><p:blipFill><a:blip r:embed="rId3"><a:alphaModFix/></a:blip><a:stretch><a:fillRect/></a:stretch></p:blipFill><p:spPr><a:xfrm><a:off x="3845376" y="1834602"/><a:ext cx="4572163" cy="3155125"/></a:xfrm><a:prstGeom prst="rect"><a:avLst/></a:prstGeom><a:noFill/><a:ln><a:noFill/></a:ln></p:spPr></p:pic></p:spTree></p:cSld><p:clrMapOvr><a:masterClrMapping/></p:clrMapOvr><p:transition spd="slow"><p:cut/></p:transition>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/>
        </p:nvSpPr>
        <p:spPr>
          <a:xfrm>
            <a:off x="296930" y="121443"/>
            <a:ext cx="9183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 Design and </a:t>
            </a:r>
            <a:r>
              <a:rPr b="1" lang="en" sz="2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Implementation</a:t>
            </a:r>
          </a:p>
        </p:txBody>
      </p:sp>
      <p:cxnSp>
        <p:nvCxnSpPr>
          <p:cNvPr id="634" name="Shape 634"/>
          <p:cNvCxnSpPr/>
          <p:nvPr/>
        </p:nvCxnSpPr>
        <p:spPr>
          <a:xfrm rot="10800000">
            <a:off x="199429" y="153591"/>
            <a:ext cx="0" cy="674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35" name="Shape 635"/>
          <p:cNvSpPr txBox="1"/>
          <p:nvPr/>
        </p:nvSpPr>
        <p:spPr>
          <a:xfrm>
            <a:off x="365025" y="785475"/>
            <a:ext cx="8417700" cy="3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  UI Design/Polish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  Construction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6" name="Shape 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674" y="785475"/>
            <a:ext cx="4368501" cy="435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 standalone="yes"?>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<p:cSld><p:spTree><p:nvGrpSpPr><p:cNvPr id="640" name="Shape 640"/><p:cNvGrpSpPr/><p:nvPr/></p:nvGrpSpPr><p:grpSpPr><a:xfrm><a:off x="0" y="0"/><a:ext cx="0" cy="0"/><a:chOff x="0" y="0"/><a:chExt cx="0" cy="0"/></a:xfrm></p:grpSpPr><p:sp><p:nvSpPr><p:cNvPr id="641" name="Shape 641"/><p:cNvSpPr/><p:nvPr/></p:nvSpPr><p:spPr><a:xfrm><a:off x="296930" y="121443"/><a:ext cx="9183300" cy="739500"/></a:xfrm><a:prstGeom prst="rect"><a:avLst/></a:prstGeom><a:noFill/><a:ln><a:noFill/></a:ln></p:spPr><p:txBody><a:bodyPr anchorCtr="0" anchor="ctr" bIns="26775" lIns="26775" rIns="26775" tIns="26775"><a:noAutofit/></a:bodyPr><a:lstStyle/><a:p><a:pPr indent="0" lvl="0" marL="0" marR="0" rtl="0" algn="l"><a:spcBef><a:spcPts val="0"/></a:spcBef><a:buSzPct val="25000"/><a:buNone/></a:pPr><a:r><a:rPr b="1" lang="en" sz="2600"><a:solidFill><a:srgbClr val="DE6A10"/></a:solidFill><a:latin typeface="Helvetica Neue"/><a:ea typeface="Helvetica Neue"/><a:cs typeface="Helvetica Neue"/><a:sym typeface="Helvetica Neue"/></a:rPr><a:t>System Design and Implementation</a:t></a:r></a:p></p:txBody></p:sp><p:cxnSp><p:nvCxnSpPr><p:cNvPr id="642" name="Shape 642"/><p:cNvCxnSpPr/><p:nvPr/></p:nvCxnSpPr><p:spPr><a:xfrm rot="10800000"><a:off x="199429" y="153591"/><a:ext cx="0" cy="674999"/></a:xfrm><a:prstGeom prst="straightConnector1"><a:avLst/></a:prstGeom><a:noFill/><a:ln cap="flat" cmpd="sng" w="63500"><a:solidFill><a:srgbClr val="DE6A10"/></a:solidFill><a:prstDash val="solid"/><a:miter/><a:headEnd len="med" w="med" type="none"/><a:tailEnd len="med" w="med" type="none"/></a:ln></p:spPr></p:cxnSp><p:sp><p:nvSpPr><p:cNvPr id="643" name="Shape 643"/><p:cNvSpPr txBox="1"/><p:nvPr/></p:nvSpPr><p:spPr><a:xfrm><a:off x="365025" y="785475"/><a:ext cx="8417700" cy="3948900"/></a:xfrm><a:prstGeom prst="rect"><a:avLst/></a:prstGeom><a:noFill/><a:ln><a:noFill/></a:ln></p:spPr><p:txBody><a:bodyPr anchorCtr="0" anchor="t" bIns="91425" lIns="91425" rIns="91425" tIns="91425"><a:noAutofit/></a:bodyPr><a:lstStyle/><a:p><a:pPr indent="0" lvl="0" marL="0" rtl="0"><a:spcBef><a:spcPts val="0"/></a:spcBef><a:buNone/></a:pPr><a:r><a:rPr b="1" lang="en" sz="1800"><a:latin typeface="Helvetica Neue"/><a:ea typeface="Helvetica Neue"/><a:cs typeface="Helvetica Neue"/><a:sym typeface="Helvetica Neue"/></a:rPr><a:t>5.   Feature/Integration Test</a:t></a:r></a:p><a:p><a:pPr lvl="0" rtl="0"><a:spcBef><a:spcPts val="0"/></a:spcBef><a:buNone/></a:pPr><a:r><a:t></a:t></a:r><a:endParaRPr b="1" sz="1800"><a:solidFill><a:srgbClr val="B7B7B7"/></a:solidFill><a:latin typeface="Helvetica Neue"/><a:ea typeface="Helvetica Neue"/><a:cs typeface="Helvetica Neue"/><a:sym typeface="Helvetica Neue"/></a:endParaRPr></a:p><a:p><a:pPr lvl="0" rtl="0"><a:spcBef><a:spcPts val="0"/></a:spcBef><a:buNone/></a:pPr><a:r><a:rPr b="1" lang="en" sz="1800"><a:latin typeface="Helvetica Neue"/><a:ea typeface="Helvetica Neue"/><a:cs typeface="Helvetica Neue"/><a:sym typeface="Helvetica Neue"/></a:rPr><a:t>6.   Ads Embed (Google Play -&gt; Integrate Facebook/Yahoo Ads)</a:t></a:r></a:p><a:p><a:pPr indent="-342900" lvl="1" marL="914400" rtl="0"><a:spcBef><a:spcPts val="0"/></a:spcBef><a:buSzPct val="100000"/><a:buFont typeface="Helvetica Neue"/><a:buAutoNum type="alphaLcPeriod"/></a:pPr><a:r><a:rPr b="1" lang="en" sz="1800"><a:latin typeface="Helvetica Neue"/><a:ea typeface="Helvetica Neue"/><a:cs typeface="Helvetica Neue"/><a:sym typeface="Helvetica Neue"/></a:rPr><a:t>Banner</a:t></a:r></a:p><a:p><a:pPr indent="-342900" lvl="1" marL="914400" rtl="0"><a:spcBef><a:spcPts val="0"/></a:spcBef><a:buSzPct val="100000"/><a:buFont typeface="Helvetica Neue"/><a:buAutoNum type="alphaLcPeriod"/></a:pPr><a:r><a:rPr b="1" lang="en" sz="1800"><a:latin typeface="Helvetica Neue"/><a:ea typeface="Helvetica Neue"/><a:cs typeface="Helvetica Neue"/><a:sym typeface="Helvetica Neue"/></a:rPr><a:t>Interstitial</a:t></a:r></a:p><a:p><a:pPr indent="-342900" lvl="1" marL="914400" rtl="0"><a:spcBef><a:spcPts val="0"/></a:spcBef><a:buSzPct val="100000"/><a:buFont typeface="Helvetica Neue"/><a:buAutoNum type="alphaLcPeriod"/></a:pPr><a:r><a:rPr b="1" lang="en" sz="1800"><a:latin typeface="Helvetica Neue"/><a:ea typeface="Helvetica Neue"/><a:cs typeface="Helvetica Neue"/><a:sym typeface="Helvetica Neue"/></a:rPr><a:t>Video</a:t></a:r></a:p><a:p><a:pPr indent="0" lvl="0" marL="0" rtl="0"><a:spcBef><a:spcPts val="0"/></a:spcBef><a:buNone/></a:pPr><a:r><a:t></a:t></a:r><a:endParaRPr b="1" sz="1800"><a:solidFill><a:srgbClr val="B7B7B7"/></a:solidFill><a:latin typeface="Helvetica Neue"/><a:ea typeface="Helvetica Neue"/><a:cs typeface="Helvetica Neue"/><a:sym typeface="Helvetica Neue"/></a:endParaRPr></a:p><a:p><a:pPr lvl="0" marR="0" rtl="0" algn="l"><a:lnSpc><a:spcPct val="100000"/></a:lnSpc><a:spcBef><a:spcPts val="0"/></a:spcBef><a:spcAft><a:spcPts val="0"/></a:spcAft><a:buNone/></a:pPr><a:r><a:rPr b="1" lang="en" sz="1800"><a:latin typeface="Helvetica Neue"/><a:ea typeface="Helvetica Neue"/><a:cs typeface="Helvetica Neue"/><a:sym typeface="Helvetica Neue"/></a:rPr><a:t>7.  Play Test (2 rounds)</a:t></a:r></a:p><a:p><a:pPr indent="-342900" lvl="0" marL="457200" marR="0" rtl="0" algn="l"><a:lnSpc><a:spcPct val="100000"/></a:lnSpc><a:spcBef><a:spcPts val="0"/></a:spcBef><a:spcAft><a:spcPts val="0"/></a:spcAft><a:buSzPct val="100000"/><a:buFont typeface="Helvetica Neue"/><a:buAutoNum type="arabicPeriod"/></a:pPr><a:r><a:rPr b="1" lang="en" sz="1800"><a:latin typeface="Helvetica Neue"/><a:ea typeface="Helvetica Neue"/><a:cs typeface="Helvetica Neue"/><a:sym typeface="Helvetica Neue"/></a:rPr><a:t>Ads </a:t></a:r></a:p></p:txBody></p:sp><p:pic><p:nvPicPr><p:cNvPr id="644" name="Shape 644"/><p:cNvPicPr preferRelativeResize="0"/><p:nvPr/></p:nvPicPr><p:blipFill><a:blip r:embed="rId3"><a:alphaModFix/></a:blip><a:stretch><a:fillRect/></a:stretch></p:blipFill><p:spPr><a:xfrm><a:off x="1875" y="3082300"/><a:ext cx="9143999" cy="1727199"/></a:xfrm><a:prstGeom prst="rect"><a:avLst/></a:prstGeom><a:noFill/><a:ln><a:noFill/></a:ln></p:spPr></p:pic></p:spTree></p:cSld><p:clrMapOvr><a:masterClrMapping/></p:clrMapOvr><p:transition spd="slow"><p:cut/></p:transition>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Shape 6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6" y="1024431"/>
            <a:ext cx="9241499" cy="2902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Shape 650"/>
          <p:cNvSpPr txBox="1"/>
          <p:nvPr/>
        </p:nvSpPr>
        <p:spPr>
          <a:xfrm>
            <a:off x="225758" y="1658051"/>
            <a:ext cx="4640100" cy="43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b="1" lang="en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Demo!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b="1" lang="en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PicKick</a:t>
            </a:r>
          </a:p>
        </p:txBody>
      </p:sp>
      <p:pic>
        <p:nvPicPr>
          <p:cNvPr id="651" name="Shape 6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2064" y="4610694"/>
            <a:ext cx="953399" cy="304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Shape 652"/>
          <p:cNvSpPr txBox="1"/>
          <p:nvPr/>
        </p:nvSpPr>
        <p:spPr>
          <a:xfrm>
            <a:off x="348525" y="2851625"/>
            <a:ext cx="7498799" cy="718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https://drive.google.com/open?id=0B7k1uXNPxmkhOWJWVjZIbzg1ZW8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Shape 6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6" y="1024431"/>
            <a:ext cx="9241499" cy="2902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 txBox="1"/>
          <p:nvPr/>
        </p:nvSpPr>
        <p:spPr>
          <a:xfrm>
            <a:off x="225758" y="1658051"/>
            <a:ext cx="4640100" cy="43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b="1" lang="en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 &amp; Analysis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b="1" lang="en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PicKick</a:t>
            </a:r>
          </a:p>
        </p:txBody>
      </p:sp>
      <p:pic>
        <p:nvPicPr>
          <p:cNvPr id="659" name="Shape 6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2064" y="4610694"/>
            <a:ext cx="953399" cy="304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Shape 660"/>
          <p:cNvSpPr txBox="1"/>
          <p:nvPr/>
        </p:nvSpPr>
        <p:spPr>
          <a:xfrm>
            <a:off x="382825" y="2777875"/>
            <a:ext cx="7559399" cy="76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/>
        </p:nvSpPr>
        <p:spPr>
          <a:xfrm>
            <a:off x="296930" y="117833"/>
            <a:ext cx="9183300" cy="74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 Timeline</a:t>
            </a:r>
          </a:p>
        </p:txBody>
      </p:sp>
      <p:cxnSp>
        <p:nvCxnSpPr>
          <p:cNvPr id="666" name="Shape 666"/>
          <p:cNvCxnSpPr/>
          <p:nvPr/>
        </p:nvCxnSpPr>
        <p:spPr>
          <a:xfrm rot="10800000">
            <a:off x="199429" y="153591"/>
            <a:ext cx="0" cy="674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67" name="Shape 667"/>
          <p:cNvSpPr txBox="1"/>
          <p:nvPr/>
        </p:nvSpPr>
        <p:spPr>
          <a:xfrm>
            <a:off x="365025" y="785475"/>
            <a:ext cx="8417700" cy="3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8" name="Shape 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762" y="785475"/>
            <a:ext cx="7439025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334475" y="1200300"/>
            <a:ext cx="8415600" cy="7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/>
              <a:t>Form of advertising via mobile phones or other devices, promoting products or services to real mobile users.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16" name="Shape 216"/>
          <p:cNvSpPr txBox="1"/>
          <p:nvPr>
            <p:ph type="title"/>
          </p:nvPr>
        </p:nvSpPr>
        <p:spPr>
          <a:xfrm>
            <a:off x="546466" y="89388"/>
            <a:ext cx="7202699" cy="1110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Mobile Advertising 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750" y="1916524"/>
            <a:ext cx="1740600" cy="309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650" y="1916975"/>
            <a:ext cx="1740600" cy="309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0900" y="1916825"/>
            <a:ext cx="1740600" cy="309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3" name="Shape 673"/>
          <p:cNvCxnSpPr/>
          <p:nvPr/>
        </p:nvCxnSpPr>
        <p:spPr>
          <a:xfrm flipH="1" rot="10800000">
            <a:off x="174125" y="153650"/>
            <a:ext cx="25199" cy="716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74" name="Shape 674"/>
          <p:cNvSpPr/>
          <p:nvPr/>
        </p:nvSpPr>
        <p:spPr>
          <a:xfrm>
            <a:off x="296925" y="117824"/>
            <a:ext cx="91833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 &amp; Results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Comparison integrating different Ads SDK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365025" y="785475"/>
            <a:ext cx="8417700" cy="3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Facebook Audience Network (Done):</a:t>
            </a:r>
          </a:p>
          <a:p>
            <a:pPr indent="-342900" lvl="0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●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It is easy to integrate Fb SDK</a:t>
            </a:r>
          </a:p>
          <a:p>
            <a:pPr indent="-342900" lvl="0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●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The tool to measure the performance is easy and clear</a:t>
            </a:r>
          </a:p>
          <a:p>
            <a:pPr indent="-342900" lvl="0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●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Needs to wait for sophisticated authentication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Yahoo Flurry Network (Done):</a:t>
            </a: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●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The generated codes is less helpful</a:t>
            </a: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●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Needs more time to understanding the instructions</a:t>
            </a: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●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The measurement tool is more functional and complicated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Twitter Mopub Network (Failure):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Good for the enterprise users, lots of tools to measure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The SDK integration is bad, mistakes and 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material omission exist in the tutorial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0" name="Shape 680"/>
          <p:cNvCxnSpPr/>
          <p:nvPr/>
        </p:nvCxnSpPr>
        <p:spPr>
          <a:xfrm flipH="1" rot="10800000">
            <a:off x="174125" y="153650"/>
            <a:ext cx="25199" cy="716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81" name="Shape 681"/>
          <p:cNvSpPr/>
          <p:nvPr/>
        </p:nvSpPr>
        <p:spPr>
          <a:xfrm>
            <a:off x="296925" y="117824"/>
            <a:ext cx="91833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 &amp; Results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Facebook Ads Performance Analysis</a:t>
            </a:r>
          </a:p>
        </p:txBody>
      </p:sp>
      <p:pic>
        <p:nvPicPr>
          <p:cNvPr id="682" name="Shape 6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24" y="1010725"/>
            <a:ext cx="3338798" cy="19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00" y="1010725"/>
            <a:ext cx="3450549" cy="19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Shape 6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325" y="3032475"/>
            <a:ext cx="3518248" cy="19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8300" y="3077150"/>
            <a:ext cx="3450549" cy="195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0" name="Shape 690"/>
          <p:cNvCxnSpPr/>
          <p:nvPr/>
        </p:nvCxnSpPr>
        <p:spPr>
          <a:xfrm flipH="1" rot="10800000">
            <a:off x="174125" y="153650"/>
            <a:ext cx="25199" cy="716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91" name="Shape 691"/>
          <p:cNvSpPr/>
          <p:nvPr/>
        </p:nvSpPr>
        <p:spPr>
          <a:xfrm>
            <a:off x="296925" y="117824"/>
            <a:ext cx="91833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 &amp; Results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Yahoo Video Ads Analysis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365025" y="785475"/>
            <a:ext cx="8417700" cy="3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3" name="Shape 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6369"/>
            <a:ext cx="9144001" cy="3287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8" name="Shape 698"/>
          <p:cNvCxnSpPr/>
          <p:nvPr/>
        </p:nvCxnSpPr>
        <p:spPr>
          <a:xfrm flipH="1" rot="10800000">
            <a:off x="174125" y="153650"/>
            <a:ext cx="25199" cy="716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99" name="Shape 699"/>
          <p:cNvSpPr/>
          <p:nvPr/>
        </p:nvSpPr>
        <p:spPr>
          <a:xfrm>
            <a:off x="296925" y="117824"/>
            <a:ext cx="91833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 &amp; Results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Live Playing Test Feedback</a:t>
            </a:r>
          </a:p>
        </p:txBody>
      </p:sp>
      <p:sp>
        <p:nvSpPr>
          <p:cNvPr id="700" name="Shape 700"/>
          <p:cNvSpPr txBox="1"/>
          <p:nvPr/>
        </p:nvSpPr>
        <p:spPr>
          <a:xfrm>
            <a:off x="365025" y="785475"/>
            <a:ext cx="8417700" cy="3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For our apps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The Panorama function needs to improve, currently it costs user a lot of times to wait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The location category precision needs to be improved so that fewer image been overlapped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For our Ads integration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The interstitial ads may confuse the users, Yahoo has better user interaction than Facebook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The bottom banner impacts the user action less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AutoNum type="arabicPeriod"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When the more memory requested, the cooperation of interstitial ads and geo map will crash the app in many low level devices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5" name="Shape 705"/>
          <p:cNvGraphicFramePr/>
          <p:nvPr/>
        </p:nvGraphicFramePr>
        <p:xfrm>
          <a:off x="526975" y="97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{EDB490D4-0C2B-4E0D-97D6-6C3EDF0E52BF}</a:tableStyleId>
              </a:tblPr>
              <a:tblGrid>
                <a:gridCol w="2640700"/>
                <a:gridCol w="2640700"/>
                <a:gridCol w="2640700"/>
              </a:tblGrid>
              <a:tr h="441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Ad Placements &amp; Formats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Expected Outcome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Actual Outcome</a:t>
                      </a:r>
                    </a:p>
                  </a:txBody>
                  <a:tcPr marT="91425" marB="91425" marR="91425" marL="91425"/>
                </a:tc>
              </a:tr>
              <a:tr h="741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Bottom banner ads on the several pages in PicKick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/>
                        <a:t>Influence the UI layout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/>
                        <a:t>Cause more impression, most of our test users doesn’t mind</a:t>
                      </a:r>
                    </a:p>
                  </a:txBody>
                  <a:tcPr marT="91425" marB="91425" marR="91425" marL="91425"/>
                </a:tc>
              </a:tr>
              <a:tr h="741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/>
                        <a:t>Interstitial ads when the user view the image and map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Make users notice the ads and save the transition efforts.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Actually more memory request and confuse the users</a:t>
                      </a:r>
                    </a:p>
                  </a:txBody>
                  <a:tcPr marT="91425" marB="91425" marR="91425" marL="91425"/>
                </a:tc>
              </a:tr>
              <a:tr h="741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Video ads at the transition from gallery to image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Make the apps transition good and fun to see some interesting ads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Most users will stay on the video for a while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706" name="Shape 706"/>
          <p:cNvCxnSpPr/>
          <p:nvPr/>
        </p:nvCxnSpPr>
        <p:spPr>
          <a:xfrm rot="10800000">
            <a:off x="199429" y="153591"/>
            <a:ext cx="0" cy="674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07" name="Shape 707"/>
          <p:cNvSpPr/>
          <p:nvPr/>
        </p:nvSpPr>
        <p:spPr>
          <a:xfrm>
            <a:off x="296925" y="117824"/>
            <a:ext cx="91833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 &amp; Results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9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Advertising Result Summary</a:t>
            </a:r>
          </a:p>
        </p:txBody>
      </p:sp>
      <p:pic>
        <p:nvPicPr>
          <p:cNvPr id="708" name="Shape 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66155"/>
            <a:ext cx="9144001" cy="1134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Shape 7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6" y="1024431"/>
            <a:ext cx="9241499" cy="2902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Shape 714"/>
          <p:cNvSpPr txBox="1"/>
          <p:nvPr/>
        </p:nvSpPr>
        <p:spPr>
          <a:xfrm>
            <a:off x="225758" y="1658051"/>
            <a:ext cx="4640100" cy="43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b="1" lang="en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 &amp; Future Work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2064" y="4610694"/>
            <a:ext cx="953399" cy="304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/>
        </p:nvSpPr>
        <p:spPr>
          <a:xfrm>
            <a:off x="382825" y="2777875"/>
            <a:ext cx="7559399" cy="76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1" name="Shape 721"/>
          <p:cNvCxnSpPr/>
          <p:nvPr/>
        </p:nvCxnSpPr>
        <p:spPr>
          <a:xfrm rot="10800000">
            <a:off x="199429" y="153591"/>
            <a:ext cx="0" cy="674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22" name="Shape 722"/>
          <p:cNvSpPr/>
          <p:nvPr/>
        </p:nvSpPr>
        <p:spPr>
          <a:xfrm>
            <a:off x="296930" y="117833"/>
            <a:ext cx="9183300" cy="74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455425" y="1013825"/>
            <a:ext cx="8143800" cy="371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Native Ads - the future of Advertising.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 needs to be relevant to content.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Structural similarity &amp; separation from content is a must.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 placement should be un-intrusive to experience &amp; flow.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advertising over-kill.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8" name="Shape 728"/>
          <p:cNvCxnSpPr/>
          <p:nvPr/>
        </p:nvCxnSpPr>
        <p:spPr>
          <a:xfrm rot="10800000">
            <a:off x="199429" y="153591"/>
            <a:ext cx="0" cy="674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29" name="Shape 729"/>
          <p:cNvSpPr/>
          <p:nvPr/>
        </p:nvSpPr>
        <p:spPr>
          <a:xfrm>
            <a:off x="296930" y="117833"/>
            <a:ext cx="9183300" cy="74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Works</a:t>
            </a:r>
          </a:p>
        </p:txBody>
      </p:sp>
      <p:sp>
        <p:nvSpPr>
          <p:cNvPr id="730" name="Shape 730"/>
          <p:cNvSpPr txBox="1"/>
          <p:nvPr/>
        </p:nvSpPr>
        <p:spPr>
          <a:xfrm>
            <a:off x="455425" y="1013825"/>
            <a:ext cx="8143800" cy="371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Improvise application content &amp; experience for user retention.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Optimize Ad placements</a:t>
            </a:r>
          </a:p>
          <a:p>
            <a:pPr indent="-355600" lvl="2" marL="1371600" rtl="0"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Char char="■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 sandwich advertising model.</a:t>
            </a:r>
          </a:p>
          <a:p>
            <a:pPr indent="-355600" lvl="2" marL="1371600" rtl="0"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Char char="■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 time bidding models - MoPub.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Integrate Incentivized Ad Networks</a:t>
            </a:r>
          </a:p>
          <a:p>
            <a:pPr indent="-355600" lvl="2" marL="1371600" rtl="0"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Char char="■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Kipp Rewards</a:t>
            </a:r>
          </a:p>
          <a:p>
            <a:pPr indent="-355600" lvl="2" marL="1371600" rtl="0"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Char char="■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NativeX</a:t>
            </a:r>
          </a:p>
          <a:p>
            <a:pPr indent="-355600" lvl="2" marL="1371600" rtl="0"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Char char="■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Supersonic Ads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/>
        </p:nvSpPr>
        <p:spPr>
          <a:xfrm>
            <a:off x="3915068" y="2518171"/>
            <a:ext cx="2281714" cy="339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1900" u="none" cap="none" strike="noStrike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 for your time.</a:t>
            </a:r>
          </a:p>
        </p:txBody>
      </p:sp>
      <p:pic>
        <p:nvPicPr>
          <p:cNvPr id="736" name="Shape 7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7216" y="1784027"/>
            <a:ext cx="859855" cy="1003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/>
          <p:nvPr/>
        </p:nvSpPr>
        <p:spPr>
          <a:xfrm>
            <a:off x="435550" y="1296250"/>
            <a:ext cx="7539000" cy="366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[1]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http://www.emarketer.com/Article/Mobile-Ad-Spend-Top-100-Billion-Worldwide-2016-51-of-Digital-Market/1012299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[2] 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http://searchsoftwarequality.techtarget.com/definition/Continuous-Software-Development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[3]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http://docs.opencv.org/2.4/modules/stitching/doc/introduction.html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[4]</a:t>
            </a: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http://tahins.blogspot.com/2012/04/android-tutorial-part-1-what-is-android.html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2" name="Shape 742"/>
          <p:cNvSpPr/>
          <p:nvPr/>
        </p:nvSpPr>
        <p:spPr>
          <a:xfrm>
            <a:off x="296930" y="117833"/>
            <a:ext cx="9183300" cy="74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References</a:t>
            </a:r>
          </a:p>
        </p:txBody>
      </p:sp>
      <p:cxnSp>
        <p:nvCxnSpPr>
          <p:cNvPr id="743" name="Shape 743"/>
          <p:cNvCxnSpPr/>
          <p:nvPr/>
        </p:nvCxnSpPr>
        <p:spPr>
          <a:xfrm rot="10800000">
            <a:off x="199429" y="153591"/>
            <a:ext cx="0" cy="674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296930" y="121443"/>
            <a:ext cx="9183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 Ads Market</a:t>
            </a:r>
          </a:p>
        </p:txBody>
      </p:sp>
      <p:cxnSp>
        <p:nvCxnSpPr>
          <p:cNvPr id="225" name="Shape 225"/>
          <p:cNvCxnSpPr/>
          <p:nvPr/>
        </p:nvCxnSpPr>
        <p:spPr>
          <a:xfrm rot="10800000">
            <a:off x="199429" y="153591"/>
            <a:ext cx="0" cy="674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25" y="2016325"/>
            <a:ext cx="4234999" cy="28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>
            <p:ph idx="4294967295" type="body"/>
          </p:nvPr>
        </p:nvSpPr>
        <p:spPr>
          <a:xfrm>
            <a:off x="296925" y="998025"/>
            <a:ext cx="49098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/>
              <a:t>Mobile Ads market is a huge(billion level) business, and still fast growing. </a:t>
            </a:r>
            <a:r>
              <a:rPr lang="en" sz="700">
                <a:solidFill>
                  <a:schemeClr val="dk1"/>
                </a:solidFill>
              </a:rPr>
              <a:t>[1]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950" y="363800"/>
            <a:ext cx="3301850" cy="477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6" y="1024431"/>
            <a:ext cx="9241499" cy="2902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205033" y="1240101"/>
            <a:ext cx="4640100" cy="43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b="1" lang="en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Motivation</a:t>
            </a: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2064" y="4610694"/>
            <a:ext cx="953399" cy="3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546466" y="89388"/>
            <a:ext cx="7202699" cy="1110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Exploring Mobile Advertising</a:t>
            </a:r>
          </a:p>
        </p:txBody>
      </p:sp>
      <p:grpSp>
        <p:nvGrpSpPr>
          <p:cNvPr id="241" name="Shape 241"/>
          <p:cNvGrpSpPr/>
          <p:nvPr/>
        </p:nvGrpSpPr>
        <p:grpSpPr>
          <a:xfrm>
            <a:off x="7157063" y="1442985"/>
            <a:ext cx="1496647" cy="3267523"/>
            <a:chOff x="10189696" y="3862387"/>
            <a:chExt cx="3991059" cy="8713396"/>
          </a:xfrm>
        </p:grpSpPr>
        <p:pic>
          <p:nvPicPr>
            <p:cNvPr id="242" name="Shape 2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03356" y="3870485"/>
              <a:ext cx="3977399" cy="70499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3" name="Shape 243"/>
            <p:cNvGrpSpPr/>
            <p:nvPr/>
          </p:nvGrpSpPr>
          <p:grpSpPr>
            <a:xfrm>
              <a:off x="10189696" y="3862387"/>
              <a:ext cx="3977399" cy="8713396"/>
              <a:chOff x="0" y="0"/>
              <a:chExt cx="3977399" cy="8713396"/>
            </a:xfrm>
          </p:grpSpPr>
          <p:grpSp>
            <p:nvGrpSpPr>
              <p:cNvPr id="244" name="Shape 244"/>
              <p:cNvGrpSpPr/>
              <p:nvPr/>
            </p:nvGrpSpPr>
            <p:grpSpPr>
              <a:xfrm>
                <a:off x="0" y="0"/>
                <a:ext cx="3977399" cy="7057800"/>
                <a:chOff x="0" y="0"/>
                <a:chExt cx="3977399" cy="7057800"/>
              </a:xfrm>
            </p:grpSpPr>
            <p:pic>
              <p:nvPicPr>
                <p:cNvPr id="245" name="Shape 24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0" y="0"/>
                  <a:ext cx="3977399" cy="7057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46" name="Shape 246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434741" y="624837"/>
                  <a:ext cx="3161700" cy="5683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47" name="Shape 247"/>
              <p:cNvSpPr/>
              <p:nvPr/>
            </p:nvSpPr>
            <p:spPr>
              <a:xfrm>
                <a:off x="879742" y="7528696"/>
                <a:ext cx="2624100" cy="1184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tIns="267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i="0" lang="en" sz="2000" u="none" cap="none" strike="noStrike">
                    <a:latin typeface="Helvetica Neue"/>
                    <a:ea typeface="Helvetica Neue"/>
                    <a:cs typeface="Helvetica Neue"/>
                    <a:sym typeface="Helvetica Neue"/>
                  </a:rPr>
                  <a:t>Native</a:t>
                </a:r>
              </a:p>
            </p:txBody>
          </p:sp>
        </p:grpSp>
      </p:grpSp>
      <p:grpSp>
        <p:nvGrpSpPr>
          <p:cNvPr id="248" name="Shape 248"/>
          <p:cNvGrpSpPr/>
          <p:nvPr/>
        </p:nvGrpSpPr>
        <p:grpSpPr>
          <a:xfrm>
            <a:off x="328852" y="1460957"/>
            <a:ext cx="1491524" cy="3219243"/>
            <a:chOff x="552033" y="3895885"/>
            <a:chExt cx="3977399" cy="8584648"/>
          </a:xfrm>
        </p:grpSpPr>
        <p:pic>
          <p:nvPicPr>
            <p:cNvPr id="249" name="Shape 2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2033" y="3895885"/>
              <a:ext cx="3977399" cy="70499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0" name="Shape 250"/>
            <p:cNvGrpSpPr/>
            <p:nvPr/>
          </p:nvGrpSpPr>
          <p:grpSpPr>
            <a:xfrm>
              <a:off x="980350" y="4542083"/>
              <a:ext cx="3142500" cy="7938450"/>
              <a:chOff x="774583" y="-320429"/>
              <a:chExt cx="3142500" cy="7938450"/>
            </a:xfrm>
          </p:grpSpPr>
          <p:pic>
            <p:nvPicPr>
              <p:cNvPr id="251" name="Shape 25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74583" y="-320429"/>
                <a:ext cx="3142500" cy="56309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2" name="Shape 252"/>
              <p:cNvSpPr/>
              <p:nvPr/>
            </p:nvSpPr>
            <p:spPr>
              <a:xfrm>
                <a:off x="1033729" y="6433321"/>
                <a:ext cx="2624100" cy="1184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tIns="267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0" i="0" lang="en" sz="2000" u="none" cap="none" strike="noStrike">
                    <a:solidFill>
                      <a:srgbClr val="53585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Banner</a:t>
                </a:r>
              </a:p>
            </p:txBody>
          </p:sp>
        </p:grpSp>
      </p:grpSp>
      <p:grpSp>
        <p:nvGrpSpPr>
          <p:cNvPr id="253" name="Shape 253"/>
          <p:cNvGrpSpPr/>
          <p:nvPr/>
        </p:nvGrpSpPr>
        <p:grpSpPr>
          <a:xfrm>
            <a:off x="2486338" y="1425238"/>
            <a:ext cx="1509957" cy="3254962"/>
            <a:chOff x="5167626" y="3895885"/>
            <a:chExt cx="4026553" cy="8679898"/>
          </a:xfrm>
        </p:grpSpPr>
        <p:pic>
          <p:nvPicPr>
            <p:cNvPr id="254" name="Shape 2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67626" y="3895885"/>
              <a:ext cx="3977399" cy="70499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5" name="Shape 255"/>
            <p:cNvGrpSpPr/>
            <p:nvPr/>
          </p:nvGrpSpPr>
          <p:grpSpPr>
            <a:xfrm>
              <a:off x="5178680" y="3925887"/>
              <a:ext cx="4015499" cy="8649897"/>
              <a:chOff x="-38100" y="63500"/>
              <a:chExt cx="4015499" cy="8649897"/>
            </a:xfrm>
          </p:grpSpPr>
          <p:grpSp>
            <p:nvGrpSpPr>
              <p:cNvPr id="256" name="Shape 256"/>
              <p:cNvGrpSpPr/>
              <p:nvPr/>
            </p:nvGrpSpPr>
            <p:grpSpPr>
              <a:xfrm>
                <a:off x="-38100" y="63500"/>
                <a:ext cx="3977399" cy="7057800"/>
                <a:chOff x="0" y="0"/>
                <a:chExt cx="3977399" cy="7057800"/>
              </a:xfrm>
            </p:grpSpPr>
            <p:pic>
              <p:nvPicPr>
                <p:cNvPr id="257" name="Shape 257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0" y="0"/>
                  <a:ext cx="3977399" cy="7057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8" name="Shape 258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407644" y="596797"/>
                  <a:ext cx="3162000" cy="56661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59" name="Shape 259"/>
              <p:cNvSpPr/>
              <p:nvPr/>
            </p:nvSpPr>
            <p:spPr>
              <a:xfrm>
                <a:off x="0" y="7528697"/>
                <a:ext cx="3977399" cy="1184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tIns="267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0" i="0" lang="en" sz="2000" u="none" cap="none" strike="noStrike">
                    <a:solidFill>
                      <a:srgbClr val="53585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Interstitial</a:t>
                </a:r>
              </a:p>
            </p:txBody>
          </p:sp>
        </p:grpSp>
      </p:grpSp>
      <p:grpSp>
        <p:nvGrpSpPr>
          <p:cNvPr id="260" name="Shape 260"/>
          <p:cNvGrpSpPr/>
          <p:nvPr/>
        </p:nvGrpSpPr>
        <p:grpSpPr>
          <a:xfrm>
            <a:off x="4817411" y="1425238"/>
            <a:ext cx="1491524" cy="3289091"/>
            <a:chOff x="17354798" y="3832382"/>
            <a:chExt cx="3977399" cy="8770909"/>
          </a:xfrm>
        </p:grpSpPr>
        <p:pic>
          <p:nvPicPr>
            <p:cNvPr id="261" name="Shape 26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354798" y="3832382"/>
              <a:ext cx="3977399" cy="70499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2" name="Shape 262"/>
            <p:cNvGrpSpPr/>
            <p:nvPr/>
          </p:nvGrpSpPr>
          <p:grpSpPr>
            <a:xfrm>
              <a:off x="17799474" y="4447949"/>
              <a:ext cx="3168900" cy="8155342"/>
              <a:chOff x="425575" y="585562"/>
              <a:chExt cx="3168900" cy="8155342"/>
            </a:xfrm>
          </p:grpSpPr>
          <p:pic>
            <p:nvPicPr>
              <p:cNvPr id="263" name="Shape 26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5575" y="585562"/>
                <a:ext cx="3168900" cy="5696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4" name="Shape 264"/>
              <p:cNvSpPr/>
              <p:nvPr/>
            </p:nvSpPr>
            <p:spPr>
              <a:xfrm>
                <a:off x="694443" y="7524704"/>
                <a:ext cx="2693699" cy="12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rIns="26775" tIns="267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0" i="0" lang="en" sz="2000" u="none" cap="none" strike="noStrike">
                    <a:solidFill>
                      <a:srgbClr val="53585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Video</a:t>
                </a:r>
              </a:p>
            </p:txBody>
          </p:sp>
        </p:grpSp>
      </p:grp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3562805" y="3338682"/>
            <a:ext cx="2592000" cy="1490099"/>
          </a:xfrm>
          <a:prstGeom prst="roundRect">
            <a:avLst>
              <a:gd fmla="val 16667" name="adj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3608154" y="1506377"/>
            <a:ext cx="6430199" cy="1081500"/>
          </a:xfrm>
          <a:prstGeom prst="roundRect">
            <a:avLst>
              <a:gd fmla="val 16667" name="adj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71" name="Shape 271"/>
          <p:cNvGrpSpPr/>
          <p:nvPr/>
        </p:nvGrpSpPr>
        <p:grpSpPr>
          <a:xfrm>
            <a:off x="795160" y="1220725"/>
            <a:ext cx="1902037" cy="3371399"/>
            <a:chOff x="2853139" y="3544137"/>
            <a:chExt cx="5072100" cy="8990399"/>
          </a:xfrm>
        </p:grpSpPr>
        <p:pic>
          <p:nvPicPr>
            <p:cNvPr id="272" name="Shape 2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53139" y="3544137"/>
              <a:ext cx="5072100" cy="8990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Shape 27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94846" y="4417133"/>
              <a:ext cx="4007400" cy="718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" name="Shape 274"/>
          <p:cNvSpPr/>
          <p:nvPr/>
        </p:nvSpPr>
        <p:spPr>
          <a:xfrm>
            <a:off x="4090856" y="1656425"/>
            <a:ext cx="4930199" cy="78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generation ad unit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popular in developing countries</a:t>
            </a:r>
          </a:p>
        </p:txBody>
      </p:sp>
      <p:sp>
        <p:nvSpPr>
          <p:cNvPr id="275" name="Shape 275"/>
          <p:cNvSpPr/>
          <p:nvPr/>
        </p:nvSpPr>
        <p:spPr>
          <a:xfrm>
            <a:off x="296930" y="121443"/>
            <a:ext cx="9183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600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Explore</a:t>
            </a:r>
            <a:r>
              <a:rPr b="1" i="0" lang="en" sz="2600" u="none" cap="none" strike="noStrike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Advertising Formats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Banner</a:t>
            </a:r>
          </a:p>
        </p:txBody>
      </p:sp>
      <p:cxnSp>
        <p:nvCxnSpPr>
          <p:cNvPr id="276" name="Shape 276"/>
          <p:cNvCxnSpPr/>
          <p:nvPr/>
        </p:nvCxnSpPr>
        <p:spPr>
          <a:xfrm rot="10800000">
            <a:off x="199429" y="153591"/>
            <a:ext cx="0" cy="674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77" name="Shape 277"/>
          <p:cNvSpPr/>
          <p:nvPr/>
        </p:nvSpPr>
        <p:spPr>
          <a:xfrm>
            <a:off x="401175" y="4672904"/>
            <a:ext cx="2699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On-Screen button/header</a:t>
            </a:r>
          </a:p>
        </p:txBody>
      </p:sp>
      <p:sp>
        <p:nvSpPr>
          <p:cNvPr id="278" name="Shape 278"/>
          <p:cNvSpPr/>
          <p:nvPr/>
        </p:nvSpPr>
        <p:spPr>
          <a:xfrm>
            <a:off x="3788056" y="3675632"/>
            <a:ext cx="23667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Industry standard</a:t>
            </a:r>
          </a:p>
        </p:txBody>
      </p:sp>
      <p:sp>
        <p:nvSpPr>
          <p:cNvPr id="279" name="Shape 279"/>
          <p:cNvSpPr/>
          <p:nvPr/>
        </p:nvSpPr>
        <p:spPr>
          <a:xfrm>
            <a:off x="3608154" y="1081759"/>
            <a:ext cx="965399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Trend</a:t>
            </a:r>
          </a:p>
        </p:txBody>
      </p:sp>
      <p:sp>
        <p:nvSpPr>
          <p:cNvPr id="280" name="Shape 280"/>
          <p:cNvSpPr/>
          <p:nvPr/>
        </p:nvSpPr>
        <p:spPr>
          <a:xfrm>
            <a:off x="3665304" y="2906450"/>
            <a:ext cx="1903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Pros</a:t>
            </a:r>
          </a:p>
        </p:txBody>
      </p:sp>
      <p:sp>
        <p:nvSpPr>
          <p:cNvPr id="281" name="Shape 281"/>
          <p:cNvSpPr/>
          <p:nvPr/>
        </p:nvSpPr>
        <p:spPr>
          <a:xfrm>
            <a:off x="6349302" y="3353259"/>
            <a:ext cx="2592000" cy="1490099"/>
          </a:xfrm>
          <a:prstGeom prst="roundRect">
            <a:avLst>
              <a:gd fmla="val 16667" name="adj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6349302" y="2906450"/>
            <a:ext cx="6081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</a:t>
            </a:r>
          </a:p>
        </p:txBody>
      </p:sp>
      <p:sp>
        <p:nvSpPr>
          <p:cNvPr id="283" name="Shape 283"/>
          <p:cNvSpPr/>
          <p:nvPr/>
        </p:nvSpPr>
        <p:spPr>
          <a:xfrm>
            <a:off x="6650292" y="3972955"/>
            <a:ext cx="1902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Lower click rate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3608154" y="1526868"/>
            <a:ext cx="6430199" cy="877200"/>
          </a:xfrm>
          <a:prstGeom prst="roundRect">
            <a:avLst>
              <a:gd fmla="val 16667" name="adj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296930" y="117833"/>
            <a:ext cx="9183300" cy="74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" sz="2600" u="none" cap="none" strike="noStrike">
                <a:solidFill>
                  <a:srgbClr val="DE6A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Mobile Advertising Formats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9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Interstitial</a:t>
            </a:r>
          </a:p>
        </p:txBody>
      </p:sp>
      <p:cxnSp>
        <p:nvCxnSpPr>
          <p:cNvPr id="290" name="Shape 290"/>
          <p:cNvCxnSpPr/>
          <p:nvPr/>
        </p:nvCxnSpPr>
        <p:spPr>
          <a:xfrm rot="10800000">
            <a:off x="199429" y="153591"/>
            <a:ext cx="0" cy="674999"/>
          </a:xfrm>
          <a:prstGeom prst="straightConnector1">
            <a:avLst/>
          </a:prstGeom>
          <a:noFill/>
          <a:ln cap="flat" cmpd="sng" w="63500">
            <a:solidFill>
              <a:srgbClr val="DE6A10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291" name="Shape 291"/>
          <p:cNvGrpSpPr/>
          <p:nvPr/>
        </p:nvGrpSpPr>
        <p:grpSpPr>
          <a:xfrm>
            <a:off x="830204" y="1285756"/>
            <a:ext cx="1902037" cy="3371399"/>
            <a:chOff x="2702359" y="3428685"/>
            <a:chExt cx="5072100" cy="8990399"/>
          </a:xfrm>
        </p:grpSpPr>
        <p:pic>
          <p:nvPicPr>
            <p:cNvPr id="292" name="Shape 2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02359" y="3428685"/>
              <a:ext cx="5072100" cy="8990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Shape 29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54143" y="4249160"/>
              <a:ext cx="4003200" cy="7173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Shape 294"/>
          <p:cNvSpPr/>
          <p:nvPr/>
        </p:nvSpPr>
        <p:spPr>
          <a:xfrm>
            <a:off x="401175" y="4672904"/>
            <a:ext cx="3109499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middle of behavior flow</a:t>
            </a:r>
          </a:p>
        </p:txBody>
      </p:sp>
      <p:sp>
        <p:nvSpPr>
          <p:cNvPr id="295" name="Shape 295"/>
          <p:cNvSpPr/>
          <p:nvPr/>
        </p:nvSpPr>
        <p:spPr>
          <a:xfrm>
            <a:off x="3608154" y="1136709"/>
            <a:ext cx="1539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Highlight</a:t>
            </a:r>
          </a:p>
        </p:txBody>
      </p:sp>
      <p:sp>
        <p:nvSpPr>
          <p:cNvPr id="296" name="Shape 296"/>
          <p:cNvSpPr/>
          <p:nvPr/>
        </p:nvSpPr>
        <p:spPr>
          <a:xfrm>
            <a:off x="3617759" y="3054776"/>
            <a:ext cx="2592000" cy="1490099"/>
          </a:xfrm>
          <a:prstGeom prst="roundRect">
            <a:avLst>
              <a:gd fmla="val 16667" name="adj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3665304" y="2622545"/>
            <a:ext cx="1903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Pros</a:t>
            </a:r>
          </a:p>
        </p:txBody>
      </p:sp>
      <p:sp>
        <p:nvSpPr>
          <p:cNvPr id="298" name="Shape 298"/>
          <p:cNvSpPr/>
          <p:nvPr/>
        </p:nvSpPr>
        <p:spPr>
          <a:xfrm>
            <a:off x="6385938" y="3069353"/>
            <a:ext cx="2592000" cy="1490099"/>
          </a:xfrm>
          <a:prstGeom prst="roundRect">
            <a:avLst>
              <a:gd fmla="val 16667" name="adj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6349302" y="2622545"/>
            <a:ext cx="6081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</a:t>
            </a:r>
          </a:p>
        </p:txBody>
      </p:sp>
      <p:sp>
        <p:nvSpPr>
          <p:cNvPr id="300" name="Shape 300"/>
          <p:cNvSpPr/>
          <p:nvPr/>
        </p:nvSpPr>
        <p:spPr>
          <a:xfrm>
            <a:off x="3746747" y="1482958"/>
            <a:ext cx="4930199" cy="9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 feature related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Full-screen</a:t>
            </a:r>
          </a:p>
        </p:txBody>
      </p:sp>
      <p:sp>
        <p:nvSpPr>
          <p:cNvPr id="301" name="Shape 301"/>
          <p:cNvSpPr/>
          <p:nvPr/>
        </p:nvSpPr>
        <p:spPr>
          <a:xfrm>
            <a:off x="3746747" y="3289556"/>
            <a:ext cx="2160600" cy="1099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tIns="267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 performance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Impressions</a:t>
            </a:r>
          </a:p>
        </p:txBody>
      </p:sp>
      <p:sp>
        <p:nvSpPr>
          <p:cNvPr id="302" name="Shape 302"/>
          <p:cNvSpPr/>
          <p:nvPr/>
        </p:nvSpPr>
        <p:spPr>
          <a:xfrm>
            <a:off x="6517403" y="3566666"/>
            <a:ext cx="2302499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rIns="34275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intrusive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Worse UX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自訂設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59632"/>
      </a:accent1>
      <a:accent2>
        <a:srgbClr val="6E6E6E"/>
      </a:accent2>
      <a:accent3>
        <a:srgbClr val="BE237D"/>
      </a:accent3>
      <a:accent4>
        <a:srgbClr val="005DBF"/>
      </a:accent4>
      <a:accent5>
        <a:srgbClr val="00A5D8"/>
      </a:accent5>
      <a:accent6>
        <a:srgbClr val="509B4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